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0163-3D70-44BA-9CB5-DDE90F8B00B7}" type="datetimeFigureOut">
              <a:rPr lang="cs-CZ" smtClean="0"/>
              <a:t>27. 8. 2014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CDD0-B8AD-44FD-A3F7-0B05AADA6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5258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0163-3D70-44BA-9CB5-DDE90F8B00B7}" type="datetimeFigureOut">
              <a:rPr lang="cs-CZ" smtClean="0"/>
              <a:t>27. 8. 2014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CDD0-B8AD-44FD-A3F7-0B05AADA6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2336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0163-3D70-44BA-9CB5-DDE90F8B00B7}" type="datetimeFigureOut">
              <a:rPr lang="cs-CZ" smtClean="0"/>
              <a:t>27. 8. 2014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CDD0-B8AD-44FD-A3F7-0B05AADA6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587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0163-3D70-44BA-9CB5-DDE90F8B00B7}" type="datetimeFigureOut">
              <a:rPr lang="cs-CZ" smtClean="0"/>
              <a:t>27. 8. 2014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CDD0-B8AD-44FD-A3F7-0B05AADA6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6151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0163-3D70-44BA-9CB5-DDE90F8B00B7}" type="datetimeFigureOut">
              <a:rPr lang="cs-CZ" smtClean="0"/>
              <a:t>27. 8. 2014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CDD0-B8AD-44FD-A3F7-0B05AADA6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9416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0163-3D70-44BA-9CB5-DDE90F8B00B7}" type="datetimeFigureOut">
              <a:rPr lang="cs-CZ" smtClean="0"/>
              <a:t>27. 8. 2014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CDD0-B8AD-44FD-A3F7-0B05AADA6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6057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0163-3D70-44BA-9CB5-DDE90F8B00B7}" type="datetimeFigureOut">
              <a:rPr lang="cs-CZ" smtClean="0"/>
              <a:t>27. 8. 2014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CDD0-B8AD-44FD-A3F7-0B05AADA6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3077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0163-3D70-44BA-9CB5-DDE90F8B00B7}" type="datetimeFigureOut">
              <a:rPr lang="cs-CZ" smtClean="0"/>
              <a:t>27. 8. 2014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CDD0-B8AD-44FD-A3F7-0B05AADA6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739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0163-3D70-44BA-9CB5-DDE90F8B00B7}" type="datetimeFigureOut">
              <a:rPr lang="cs-CZ" smtClean="0"/>
              <a:t>27. 8. 2014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CDD0-B8AD-44FD-A3F7-0B05AADA6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9557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0163-3D70-44BA-9CB5-DDE90F8B00B7}" type="datetimeFigureOut">
              <a:rPr lang="cs-CZ" smtClean="0"/>
              <a:t>27. 8. 2014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CDD0-B8AD-44FD-A3F7-0B05AADA6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7519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0163-3D70-44BA-9CB5-DDE90F8B00B7}" type="datetimeFigureOut">
              <a:rPr lang="cs-CZ" smtClean="0"/>
              <a:t>27. 8. 2014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CDD0-B8AD-44FD-A3F7-0B05AADA6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3253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C0163-3D70-44BA-9CB5-DDE90F8B00B7}" type="datetimeFigureOut">
              <a:rPr lang="cs-CZ" smtClean="0"/>
              <a:t>27. 8. 2014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ECDD0-B8AD-44FD-A3F7-0B05AADA6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1972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52600" y="2263378"/>
            <a:ext cx="9702800" cy="2791222"/>
          </a:xfrm>
        </p:spPr>
        <p:txBody>
          <a:bodyPr>
            <a:normAutofit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35100" y="1866900"/>
            <a:ext cx="9232900" cy="3298030"/>
          </a:xfrm>
        </p:spPr>
        <p:txBody>
          <a:bodyPr/>
          <a:lstStyle/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4780" y="0"/>
            <a:ext cx="1709220" cy="2259314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0418" y="5513386"/>
            <a:ext cx="5402263" cy="1049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Obdélník 9"/>
          <p:cNvSpPr/>
          <p:nvPr/>
        </p:nvSpPr>
        <p:spPr>
          <a:xfrm>
            <a:off x="2895600" y="4479726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</a:rPr>
              <a:t>Tento materiál byl vytvořen v rámci projektu Operačního programu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</a:rPr>
              <a:t>Vzdělávání pro konkurenceschopnost.</a:t>
            </a:r>
            <a:endParaRPr lang="cs-CZ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5056980"/>
              </p:ext>
            </p:extLst>
          </p:nvPr>
        </p:nvGraphicFramePr>
        <p:xfrm>
          <a:off x="1435100" y="2390811"/>
          <a:ext cx="8812486" cy="185011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406243"/>
                <a:gridCol w="4406243"/>
              </a:tblGrid>
              <a:tr h="616704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Registrační číslo projektu</a:t>
                      </a:r>
                      <a:endParaRPr lang="cs-CZ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CZ.1.07/1.4.00/21.3313</a:t>
                      </a:r>
                      <a:endParaRPr lang="cs-CZ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16704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Název projektu</a:t>
                      </a:r>
                      <a:endParaRPr lang="cs-CZ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Moderní škola</a:t>
                      </a:r>
                      <a:endParaRPr lang="cs-CZ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16704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Šablona III/2</a:t>
                      </a:r>
                      <a:endParaRPr lang="cs-CZ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Inovace a zkvalitnění výuky</a:t>
                      </a:r>
                      <a:endParaRPr lang="cs-CZ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204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28625"/>
            <a:ext cx="10515600" cy="739775"/>
          </a:xfrm>
        </p:spPr>
        <p:txBody>
          <a:bodyPr>
            <a:normAutofit/>
          </a:bodyPr>
          <a:lstStyle/>
          <a:p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Identifikátor : VY_32_INOVACE_CJ.2.111</a:t>
            </a:r>
            <a:b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SADA č. 6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54100"/>
            <a:ext cx="10782300" cy="58039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Vzdělávací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oblast : Jazyk a jazyková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komunikace</a:t>
            </a:r>
          </a:p>
          <a:p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Vyučovací předmět : Český jazyk a literatura</a:t>
            </a:r>
          </a:p>
          <a:p>
            <a:pPr marL="0" indent="0">
              <a:buNone/>
            </a:pP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Název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Párové souhlásky - opakování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Autor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: Mgr. Lenka Řehořová</a:t>
            </a:r>
          </a:p>
          <a:p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Anotace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: Tento DŮM lze využít k opakování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pravopisu slov s párovými souhláskami.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Pro prezentaci tohoto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DUMu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je nutný software : SMART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Notebook</a:t>
            </a:r>
          </a:p>
          <a:p>
            <a:r>
              <a:rPr lang="cs-C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Rozsah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: 25 minut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Klíčová slova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Párové souhlásky, doplnit souhlásku, odůvodnit pravopis, význam slova, doplňování do vět.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Ročník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: 2., 3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cs-CZ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Vzdělávací materiál vytvořen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: 10.5.2013</a:t>
            </a:r>
          </a:p>
          <a:p>
            <a:pPr marL="0" indent="0">
              <a:buNone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Ověření 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cs-C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výuce</a:t>
            </a:r>
            <a:endParaRPr lang="cs-CZ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Třída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II.B</a:t>
            </a:r>
          </a:p>
          <a:p>
            <a:r>
              <a:rPr lang="cs-C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Datum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: 14.5.2013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Vyučující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:Mgr. Lenka Řehořová</a:t>
            </a:r>
          </a:p>
        </p:txBody>
      </p:sp>
    </p:spTree>
    <p:extLst>
      <p:ext uri="{BB962C8B-B14F-4D97-AF65-F5344CB8AC3E}">
        <p14:creationId xmlns:p14="http://schemas.microsoft.com/office/powerpoint/2010/main" val="426177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1"/>
                </a:solidFill>
              </a:rPr>
              <a:t>                     PÁROVÉ SOUHLÁSKY</a:t>
            </a:r>
            <a:br>
              <a:rPr lang="cs-CZ" dirty="0" smtClean="0">
                <a:solidFill>
                  <a:schemeClr val="accent1"/>
                </a:solidFill>
              </a:rPr>
            </a:br>
            <a:r>
              <a:rPr lang="cs-CZ" dirty="0" smtClean="0">
                <a:solidFill>
                  <a:schemeClr val="accent1"/>
                </a:solidFill>
              </a:rPr>
              <a:t>                </a:t>
            </a:r>
            <a:r>
              <a:rPr lang="cs-CZ" sz="3200" dirty="0" smtClean="0"/>
              <a:t>Spoj čarou souhlásky, které tvoří pár!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32000" y="1825625"/>
            <a:ext cx="8648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4400" dirty="0" smtClean="0">
                <a:solidFill>
                  <a:schemeClr val="accent2"/>
                </a:solidFill>
              </a:rPr>
              <a:t>        H                              </a:t>
            </a:r>
            <a:r>
              <a:rPr lang="cs-CZ" sz="4400" dirty="0">
                <a:solidFill>
                  <a:schemeClr val="accent6"/>
                </a:solidFill>
              </a:rPr>
              <a:t>B</a:t>
            </a:r>
            <a:r>
              <a:rPr lang="cs-CZ" sz="4400" dirty="0" smtClean="0">
                <a:solidFill>
                  <a:schemeClr val="accent2"/>
                </a:solidFill>
              </a:rPr>
              <a:t>       </a:t>
            </a:r>
          </a:p>
          <a:p>
            <a:pPr marL="0" indent="0">
              <a:buNone/>
            </a:pPr>
            <a:r>
              <a:rPr lang="cs-CZ" sz="4400" dirty="0" smtClean="0">
                <a:solidFill>
                  <a:schemeClr val="accent2"/>
                </a:solidFill>
              </a:rPr>
              <a:t>  V                                           </a:t>
            </a:r>
            <a:r>
              <a:rPr lang="cs-CZ" sz="4400" dirty="0" smtClean="0">
                <a:solidFill>
                  <a:schemeClr val="accent6"/>
                </a:solidFill>
              </a:rPr>
              <a:t>S</a:t>
            </a:r>
            <a:endParaRPr lang="cs-CZ" sz="4400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cs-CZ" sz="4400" dirty="0" smtClean="0">
                <a:solidFill>
                  <a:schemeClr val="accent2"/>
                </a:solidFill>
              </a:rPr>
              <a:t>         P                                 </a:t>
            </a:r>
            <a:r>
              <a:rPr lang="cs-CZ" sz="4400" dirty="0" smtClean="0">
                <a:solidFill>
                  <a:schemeClr val="accent6"/>
                </a:solidFill>
              </a:rPr>
              <a:t>F</a:t>
            </a:r>
            <a:endParaRPr lang="cs-CZ" sz="4400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cs-CZ" sz="4400" dirty="0">
                <a:solidFill>
                  <a:schemeClr val="accent2"/>
                </a:solidFill>
              </a:rPr>
              <a:t> </a:t>
            </a:r>
            <a:r>
              <a:rPr lang="cs-CZ" sz="4400" dirty="0" smtClean="0">
                <a:solidFill>
                  <a:schemeClr val="accent2"/>
                </a:solidFill>
              </a:rPr>
              <a:t>   T         Ž                      </a:t>
            </a:r>
            <a:r>
              <a:rPr lang="cs-CZ" sz="4400" dirty="0">
                <a:solidFill>
                  <a:schemeClr val="accent6"/>
                </a:solidFill>
              </a:rPr>
              <a:t>Ď</a:t>
            </a:r>
            <a:r>
              <a:rPr lang="cs-CZ" sz="4400" dirty="0" smtClean="0">
                <a:solidFill>
                  <a:schemeClr val="accent2"/>
                </a:solidFill>
              </a:rPr>
              <a:t>         </a:t>
            </a:r>
            <a:r>
              <a:rPr lang="cs-CZ" sz="4400" dirty="0" smtClean="0">
                <a:solidFill>
                  <a:schemeClr val="accent6"/>
                </a:solidFill>
              </a:rPr>
              <a:t>CH</a:t>
            </a:r>
            <a:endParaRPr lang="cs-CZ" sz="4400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cs-CZ" sz="4400" dirty="0">
                <a:solidFill>
                  <a:schemeClr val="accent2"/>
                </a:solidFill>
              </a:rPr>
              <a:t> </a:t>
            </a:r>
            <a:r>
              <a:rPr lang="cs-CZ" sz="4400" dirty="0" smtClean="0">
                <a:solidFill>
                  <a:schemeClr val="accent2"/>
                </a:solidFill>
              </a:rPr>
              <a:t>        Ť                                  </a:t>
            </a:r>
            <a:r>
              <a:rPr lang="cs-CZ" sz="4400" dirty="0">
                <a:solidFill>
                  <a:schemeClr val="accent6"/>
                </a:solidFill>
              </a:rPr>
              <a:t>D</a:t>
            </a:r>
            <a:endParaRPr lang="cs-CZ" sz="4400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cs-CZ" sz="4400" dirty="0">
                <a:solidFill>
                  <a:schemeClr val="accent2"/>
                </a:solidFill>
              </a:rPr>
              <a:t> </a:t>
            </a:r>
            <a:r>
              <a:rPr lang="cs-CZ" sz="4400" dirty="0" smtClean="0">
                <a:solidFill>
                  <a:schemeClr val="accent2"/>
                </a:solidFill>
              </a:rPr>
              <a:t>   Z                                    </a:t>
            </a:r>
            <a:r>
              <a:rPr lang="cs-CZ" sz="4400" dirty="0">
                <a:solidFill>
                  <a:schemeClr val="accent6"/>
                </a:solidFill>
              </a:rPr>
              <a:t>Š</a:t>
            </a:r>
            <a:endParaRPr lang="cs-CZ" sz="4400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cs-CZ" sz="4400" dirty="0">
              <a:solidFill>
                <a:schemeClr val="accent2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900" y="3235897"/>
            <a:ext cx="1219200" cy="2530563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3714007"/>
            <a:ext cx="1447800" cy="2304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92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54001"/>
            <a:ext cx="10515600" cy="1436688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        DOPLŇ SOUHLÁSKU A ODŮVODNI.</a:t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sz="3200" dirty="0" smtClean="0"/>
              <a:t>H-CH         V-F         P-B          T-D          Ť-Ď          Z-S         Ž-Š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54200"/>
            <a:ext cx="10515600" cy="49149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chemeClr val="accent2"/>
                </a:solidFill>
              </a:rPr>
              <a:t>VZDU…..          </a:t>
            </a:r>
            <a:r>
              <a:rPr lang="cs-CZ" dirty="0" smtClean="0"/>
              <a:t>_____________          </a:t>
            </a:r>
            <a:r>
              <a:rPr lang="cs-CZ" dirty="0" smtClean="0">
                <a:solidFill>
                  <a:schemeClr val="accent5"/>
                </a:solidFill>
              </a:rPr>
              <a:t>KONEV…..       </a:t>
            </a:r>
            <a:r>
              <a:rPr lang="cs-CZ" dirty="0" smtClean="0"/>
              <a:t>_______________</a:t>
            </a:r>
          </a:p>
          <a:p>
            <a:pPr marL="0" indent="0">
              <a:buNone/>
            </a:pPr>
            <a:r>
              <a:rPr lang="cs-CZ" dirty="0" smtClean="0"/>
              <a:t>    </a:t>
            </a:r>
            <a:r>
              <a:rPr lang="cs-CZ" dirty="0" smtClean="0">
                <a:solidFill>
                  <a:schemeClr val="accent5"/>
                </a:solidFill>
              </a:rPr>
              <a:t>KRU…..            </a:t>
            </a:r>
            <a:r>
              <a:rPr lang="cs-CZ" dirty="0" smtClean="0"/>
              <a:t>_____________          </a:t>
            </a:r>
            <a:r>
              <a:rPr lang="cs-CZ" dirty="0" smtClean="0">
                <a:solidFill>
                  <a:srgbClr val="7030A0"/>
                </a:solidFill>
              </a:rPr>
              <a:t>HOU…..          </a:t>
            </a:r>
            <a:r>
              <a:rPr lang="cs-CZ" dirty="0" smtClean="0"/>
              <a:t>_______________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6"/>
                </a:solidFill>
              </a:rPr>
              <a:t>SKLE…..         </a:t>
            </a:r>
            <a:r>
              <a:rPr lang="cs-CZ" dirty="0" smtClean="0"/>
              <a:t>_____________           </a:t>
            </a:r>
            <a:r>
              <a:rPr lang="cs-CZ" dirty="0" smtClean="0">
                <a:solidFill>
                  <a:schemeClr val="accent2"/>
                </a:solidFill>
              </a:rPr>
              <a:t>HOLU…..         </a:t>
            </a:r>
            <a:r>
              <a:rPr lang="cs-CZ" dirty="0" smtClean="0"/>
              <a:t>_______________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    DRÁ…..                </a:t>
            </a:r>
            <a:r>
              <a:rPr lang="cs-CZ" dirty="0" smtClean="0"/>
              <a:t>_____________      </a:t>
            </a:r>
            <a:r>
              <a:rPr lang="cs-CZ" dirty="0" smtClean="0">
                <a:solidFill>
                  <a:srgbClr val="FF0000"/>
                </a:solidFill>
              </a:rPr>
              <a:t>ME…..            </a:t>
            </a:r>
            <a:r>
              <a:rPr lang="cs-CZ" dirty="0" smtClean="0"/>
              <a:t>_______________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DÉŠ…..           </a:t>
            </a:r>
            <a:r>
              <a:rPr lang="cs-CZ" dirty="0" smtClean="0"/>
              <a:t>_____________           </a:t>
            </a:r>
            <a:r>
              <a:rPr lang="cs-CZ" dirty="0" smtClean="0">
                <a:solidFill>
                  <a:schemeClr val="accent5"/>
                </a:solidFill>
              </a:rPr>
              <a:t>LO….               </a:t>
            </a:r>
            <a:r>
              <a:rPr lang="cs-CZ" dirty="0" smtClean="0"/>
              <a:t>_______________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</a:t>
            </a:r>
            <a:r>
              <a:rPr lang="cs-CZ" dirty="0" smtClean="0">
                <a:solidFill>
                  <a:srgbClr val="7030A0"/>
                </a:solidFill>
              </a:rPr>
              <a:t>ŘETĚ…..             </a:t>
            </a:r>
            <a:r>
              <a:rPr lang="cs-CZ" dirty="0" smtClean="0"/>
              <a:t>_____________        </a:t>
            </a:r>
            <a:r>
              <a:rPr lang="cs-CZ" dirty="0" smtClean="0">
                <a:solidFill>
                  <a:schemeClr val="accent6"/>
                </a:solidFill>
              </a:rPr>
              <a:t>ZÁVĚ…..        </a:t>
            </a:r>
            <a:r>
              <a:rPr lang="cs-CZ" dirty="0" smtClean="0"/>
              <a:t>_______________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2"/>
                </a:solidFill>
              </a:rPr>
              <a:t>DRŮBE…..       </a:t>
            </a:r>
            <a:r>
              <a:rPr lang="cs-CZ" dirty="0" smtClean="0"/>
              <a:t>______________          </a:t>
            </a:r>
            <a:r>
              <a:rPr lang="cs-CZ" dirty="0" smtClean="0">
                <a:solidFill>
                  <a:srgbClr val="C00000"/>
                </a:solidFill>
              </a:rPr>
              <a:t>GULÁ…..        </a:t>
            </a:r>
            <a:r>
              <a:rPr lang="cs-CZ" dirty="0" smtClean="0"/>
              <a:t>_______________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2655" y="5415640"/>
            <a:ext cx="1672946" cy="124899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1299" y="5415640"/>
            <a:ext cx="1346201" cy="1382279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00" y="5413213"/>
            <a:ext cx="1887470" cy="1355888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0756" y="5452231"/>
            <a:ext cx="1306388" cy="1345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33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2800" y="390525"/>
            <a:ext cx="10515600" cy="1325563"/>
          </a:xfrm>
        </p:spPr>
        <p:txBody>
          <a:bodyPr/>
          <a:lstStyle/>
          <a:p>
            <a:r>
              <a:rPr lang="cs-CZ" dirty="0" smtClean="0">
                <a:solidFill>
                  <a:schemeClr val="accent6"/>
                </a:solidFill>
              </a:rPr>
              <a:t>SPOJ, CO K SOBĚ VÝZNAMEM PATŘÍ.</a:t>
            </a:r>
            <a:br>
              <a:rPr lang="cs-CZ" dirty="0" smtClean="0">
                <a:solidFill>
                  <a:schemeClr val="accent6"/>
                </a:solidFill>
              </a:rPr>
            </a:br>
            <a:r>
              <a:rPr lang="cs-CZ" dirty="0">
                <a:solidFill>
                  <a:schemeClr val="accent6"/>
                </a:solidFill>
              </a:rPr>
              <a:t> </a:t>
            </a:r>
            <a:r>
              <a:rPr lang="cs-CZ" dirty="0" smtClean="0">
                <a:solidFill>
                  <a:schemeClr val="accent6"/>
                </a:solidFill>
              </a:rPr>
              <a:t>             </a:t>
            </a:r>
            <a:r>
              <a:rPr lang="cs-CZ" dirty="0" smtClean="0">
                <a:solidFill>
                  <a:schemeClr val="accent2"/>
                </a:solidFill>
              </a:rPr>
              <a:t>DOPLŇ SPRÁVNOU SOUHLÁSKU.</a:t>
            </a:r>
            <a:endParaRPr lang="cs-CZ" dirty="0">
              <a:solidFill>
                <a:schemeClr val="accent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38300" y="1825624"/>
            <a:ext cx="9715500" cy="4562475"/>
          </a:xfrm>
        </p:spPr>
        <p:txBody>
          <a:bodyPr/>
          <a:lstStyle/>
          <a:p>
            <a:r>
              <a:rPr lang="cs-CZ" sz="3600" dirty="0" smtClean="0">
                <a:solidFill>
                  <a:schemeClr val="accent5"/>
                </a:solidFill>
              </a:rPr>
              <a:t>SKLENĚNÝ                           </a:t>
            </a:r>
            <a:r>
              <a:rPr lang="cs-CZ" sz="3600" dirty="0" smtClean="0"/>
              <a:t>HRO…..</a:t>
            </a:r>
            <a:endParaRPr lang="cs-CZ" sz="3600" dirty="0" smtClean="0">
              <a:solidFill>
                <a:schemeClr val="accent5"/>
              </a:solidFill>
            </a:endParaRPr>
          </a:p>
          <a:p>
            <a:r>
              <a:rPr lang="cs-CZ" sz="3600" dirty="0" smtClean="0">
                <a:solidFill>
                  <a:schemeClr val="accent5"/>
                </a:solidFill>
              </a:rPr>
              <a:t>MOHUTNÝ                              </a:t>
            </a:r>
            <a:r>
              <a:rPr lang="cs-CZ" sz="3600" dirty="0" smtClean="0"/>
              <a:t>KRE…..</a:t>
            </a:r>
            <a:endParaRPr lang="cs-CZ" sz="3600" dirty="0" smtClean="0">
              <a:solidFill>
                <a:schemeClr val="accent5"/>
              </a:solidFill>
            </a:endParaRPr>
          </a:p>
          <a:p>
            <a:r>
              <a:rPr lang="cs-CZ" sz="3600" dirty="0" smtClean="0">
                <a:solidFill>
                  <a:schemeClr val="accent5"/>
                </a:solidFill>
              </a:rPr>
              <a:t>UMĚLECKÝ                          </a:t>
            </a:r>
            <a:r>
              <a:rPr lang="cs-CZ" sz="3600" dirty="0" smtClean="0"/>
              <a:t>STŘE…..</a:t>
            </a:r>
            <a:endParaRPr lang="cs-CZ" sz="3600" dirty="0" smtClean="0">
              <a:solidFill>
                <a:schemeClr val="accent5"/>
              </a:solidFill>
            </a:endParaRPr>
          </a:p>
          <a:p>
            <a:r>
              <a:rPr lang="cs-CZ" sz="3600" dirty="0" smtClean="0">
                <a:solidFill>
                  <a:schemeClr val="accent5"/>
                </a:solidFill>
              </a:rPr>
              <a:t>ČERVENÁ                                 </a:t>
            </a:r>
            <a:r>
              <a:rPr lang="cs-CZ" sz="3600" dirty="0" smtClean="0"/>
              <a:t>LE…..</a:t>
            </a:r>
            <a:endParaRPr lang="cs-CZ" sz="3600" dirty="0" smtClean="0">
              <a:solidFill>
                <a:schemeClr val="accent5"/>
              </a:solidFill>
            </a:endParaRPr>
          </a:p>
          <a:p>
            <a:r>
              <a:rPr lang="cs-CZ" sz="3600" dirty="0" smtClean="0">
                <a:solidFill>
                  <a:schemeClr val="accent5"/>
                </a:solidFill>
              </a:rPr>
              <a:t>KLUZKÝ                                 </a:t>
            </a:r>
            <a:r>
              <a:rPr lang="cs-CZ" sz="3600" dirty="0" smtClean="0"/>
              <a:t>BATO…..</a:t>
            </a:r>
            <a:endParaRPr lang="cs-CZ" sz="3600" dirty="0" smtClean="0">
              <a:solidFill>
                <a:schemeClr val="accent5"/>
              </a:solidFill>
            </a:endParaRPr>
          </a:p>
          <a:p>
            <a:r>
              <a:rPr lang="cs-CZ" sz="3600" dirty="0" smtClean="0">
                <a:solidFill>
                  <a:schemeClr val="accent5"/>
                </a:solidFill>
              </a:rPr>
              <a:t>KOSMICKÝ                                </a:t>
            </a:r>
            <a:r>
              <a:rPr lang="cs-CZ" sz="3600" dirty="0" smtClean="0"/>
              <a:t>FOTOGRA…..</a:t>
            </a:r>
            <a:endParaRPr lang="cs-CZ" sz="3600" dirty="0" smtClean="0">
              <a:solidFill>
                <a:schemeClr val="accent5"/>
              </a:solidFill>
            </a:endParaRPr>
          </a:p>
          <a:p>
            <a:r>
              <a:rPr lang="cs-CZ" sz="3600" dirty="0" smtClean="0">
                <a:solidFill>
                  <a:schemeClr val="accent5"/>
                </a:solidFill>
              </a:rPr>
              <a:t>PLNÝ                                     </a:t>
            </a:r>
            <a:r>
              <a:rPr lang="cs-CZ" sz="3600" dirty="0" smtClean="0"/>
              <a:t>LE…..</a:t>
            </a:r>
            <a:endParaRPr lang="cs-CZ" sz="3600" dirty="0" smtClean="0">
              <a:solidFill>
                <a:schemeClr val="accent5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chemeClr val="accent5"/>
              </a:solidFill>
            </a:endParaRPr>
          </a:p>
          <a:p>
            <a:endParaRPr lang="cs-CZ" dirty="0" smtClean="0">
              <a:solidFill>
                <a:schemeClr val="accent5"/>
              </a:solidFill>
            </a:endParaRPr>
          </a:p>
          <a:p>
            <a:endParaRPr lang="cs-CZ" dirty="0">
              <a:solidFill>
                <a:schemeClr val="accent5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800" y="2691079"/>
            <a:ext cx="1993900" cy="147584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7842" y="4606798"/>
            <a:ext cx="1838858" cy="1632204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2570" y="390525"/>
            <a:ext cx="1494130" cy="1800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61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/>
                </a:solidFill>
              </a:rPr>
              <a:t>SPOJ, CO K SOBĚ VÝZNAMEM PATŘÍ.</a:t>
            </a:r>
            <a:br>
              <a:rPr lang="cs-CZ" dirty="0" smtClean="0">
                <a:solidFill>
                  <a:schemeClr val="accent6"/>
                </a:solidFill>
              </a:rPr>
            </a:br>
            <a:r>
              <a:rPr lang="cs-CZ" dirty="0">
                <a:solidFill>
                  <a:schemeClr val="accent6"/>
                </a:solidFill>
              </a:rPr>
              <a:t> </a:t>
            </a:r>
            <a:r>
              <a:rPr lang="cs-CZ" dirty="0" smtClean="0">
                <a:solidFill>
                  <a:schemeClr val="accent6"/>
                </a:solidFill>
              </a:rPr>
              <a:t>               </a:t>
            </a:r>
            <a:r>
              <a:rPr lang="cs-CZ" dirty="0" smtClean="0">
                <a:solidFill>
                  <a:schemeClr val="accent2"/>
                </a:solidFill>
              </a:rPr>
              <a:t>DOPLŇ SPRÁVNOU SOUHLÁSKU.</a:t>
            </a:r>
            <a:endParaRPr lang="cs-CZ" dirty="0">
              <a:solidFill>
                <a:schemeClr val="accent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17900" y="2217737"/>
            <a:ext cx="8305800" cy="4640263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7030A0"/>
                </a:solidFill>
              </a:rPr>
              <a:t>ZAJÍMAVÁ                       </a:t>
            </a:r>
            <a:r>
              <a:rPr lang="cs-CZ" sz="3600" dirty="0" smtClean="0"/>
              <a:t>POU…..</a:t>
            </a:r>
            <a:r>
              <a:rPr lang="cs-CZ" sz="3600" dirty="0" smtClean="0">
                <a:solidFill>
                  <a:srgbClr val="7030A0"/>
                </a:solidFill>
              </a:rPr>
              <a:t>                            </a:t>
            </a:r>
          </a:p>
          <a:p>
            <a:r>
              <a:rPr lang="cs-CZ" sz="3600" dirty="0" smtClean="0">
                <a:solidFill>
                  <a:srgbClr val="7030A0"/>
                </a:solidFill>
              </a:rPr>
              <a:t>HORSKÁ                                </a:t>
            </a:r>
            <a:r>
              <a:rPr lang="cs-CZ" sz="3600" dirty="0" smtClean="0"/>
              <a:t>OCA…..</a:t>
            </a:r>
            <a:endParaRPr lang="cs-CZ" sz="3600" dirty="0" smtClean="0">
              <a:solidFill>
                <a:srgbClr val="7030A0"/>
              </a:solidFill>
            </a:endParaRPr>
          </a:p>
          <a:p>
            <a:r>
              <a:rPr lang="cs-CZ" sz="3600" dirty="0" smtClean="0">
                <a:solidFill>
                  <a:srgbClr val="7030A0"/>
                </a:solidFill>
              </a:rPr>
              <a:t>DODRŽET                        </a:t>
            </a:r>
            <a:r>
              <a:rPr lang="cs-CZ" sz="3600" dirty="0" smtClean="0"/>
              <a:t>SOUTĚ…..</a:t>
            </a:r>
            <a:endParaRPr lang="cs-CZ" sz="3600" dirty="0" smtClean="0">
              <a:solidFill>
                <a:srgbClr val="7030A0"/>
              </a:solidFill>
            </a:endParaRPr>
          </a:p>
          <a:p>
            <a:r>
              <a:rPr lang="cs-CZ" sz="3600" dirty="0" smtClean="0">
                <a:solidFill>
                  <a:srgbClr val="7030A0"/>
                </a:solidFill>
              </a:rPr>
              <a:t>MATĚJSKÁ                             </a:t>
            </a:r>
            <a:r>
              <a:rPr lang="cs-CZ" sz="3600" dirty="0" smtClean="0"/>
              <a:t>SALA…..</a:t>
            </a:r>
            <a:endParaRPr lang="cs-CZ" sz="3600" dirty="0" smtClean="0">
              <a:solidFill>
                <a:srgbClr val="7030A0"/>
              </a:solidFill>
            </a:endParaRPr>
          </a:p>
          <a:p>
            <a:r>
              <a:rPr lang="cs-CZ" sz="3600" dirty="0" smtClean="0">
                <a:solidFill>
                  <a:srgbClr val="7030A0"/>
                </a:solidFill>
              </a:rPr>
              <a:t>CHLUPATÝ                       </a:t>
            </a:r>
            <a:r>
              <a:rPr lang="cs-CZ" sz="3600" dirty="0" smtClean="0"/>
              <a:t>OBRA…..</a:t>
            </a:r>
            <a:endParaRPr lang="cs-CZ" sz="3600" dirty="0" smtClean="0">
              <a:solidFill>
                <a:srgbClr val="7030A0"/>
              </a:solidFill>
            </a:endParaRPr>
          </a:p>
          <a:p>
            <a:r>
              <a:rPr lang="cs-CZ" sz="3600" dirty="0" smtClean="0">
                <a:solidFill>
                  <a:srgbClr val="7030A0"/>
                </a:solidFill>
              </a:rPr>
              <a:t>KLIDNĚ                                   </a:t>
            </a:r>
            <a:r>
              <a:rPr lang="cs-CZ" sz="3600" dirty="0" smtClean="0"/>
              <a:t>SLI…..</a:t>
            </a:r>
            <a:endParaRPr lang="cs-CZ" sz="3600" dirty="0" smtClean="0">
              <a:solidFill>
                <a:srgbClr val="7030A0"/>
              </a:solidFill>
            </a:endParaRPr>
          </a:p>
          <a:p>
            <a:r>
              <a:rPr lang="cs-CZ" sz="3600" dirty="0" smtClean="0">
                <a:solidFill>
                  <a:srgbClr val="7030A0"/>
                </a:solidFill>
              </a:rPr>
              <a:t>VZÁCNÝ                           </a:t>
            </a:r>
            <a:r>
              <a:rPr lang="cs-CZ" sz="3600" dirty="0" smtClean="0"/>
              <a:t>SE…..!</a:t>
            </a:r>
            <a:endParaRPr lang="cs-CZ" sz="3600" dirty="0" smtClean="0">
              <a:solidFill>
                <a:srgbClr val="7030A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481" y="1194444"/>
            <a:ext cx="1543616" cy="179258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2289" y="3224037"/>
            <a:ext cx="1355226" cy="1203824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94" y="4537868"/>
            <a:ext cx="2399860" cy="1849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93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3700" y="101601"/>
            <a:ext cx="11480800" cy="2908300"/>
          </a:xfrm>
        </p:spPr>
        <p:txBody>
          <a:bodyPr/>
          <a:lstStyle/>
          <a:p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              SLOVA SPRÁVNĚ DOPLŇ DO VĚT.</a:t>
            </a:r>
            <a:b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     </a:t>
            </a:r>
            <a:r>
              <a:rPr lang="cs-CZ" sz="3600" dirty="0" smtClean="0">
                <a:solidFill>
                  <a:schemeClr val="accent2"/>
                </a:solidFill>
              </a:rPr>
              <a:t>PLOD    PLOT     LES     LEZ    TRUB    TRUP                                                                   </a:t>
            </a:r>
            <a:br>
              <a:rPr lang="cs-CZ" sz="3600" dirty="0" smtClean="0">
                <a:solidFill>
                  <a:schemeClr val="accent2"/>
                </a:solidFill>
              </a:rPr>
            </a:br>
            <a:r>
              <a:rPr lang="cs-CZ" sz="3600" dirty="0" smtClean="0">
                <a:solidFill>
                  <a:schemeClr val="accent2"/>
                </a:solidFill>
              </a:rPr>
              <a:t>                          LED      LET     DUB    DUP    VES    VEZ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111500"/>
            <a:ext cx="10883900" cy="3441699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Nechoď na tenký ______ ! Mamince se líbil vyhlídkový ______ nad Pra-</a:t>
            </a:r>
          </a:p>
          <a:p>
            <a:pPr marL="0" indent="0">
              <a:buNone/>
            </a:pPr>
            <a:r>
              <a:rPr lang="cs-CZ" dirty="0" smtClean="0"/>
              <a:t>hou. Hruška je ______ hrušně. Já na ni </a:t>
            </a:r>
            <a:r>
              <a:rPr lang="cs-CZ" dirty="0" err="1" smtClean="0"/>
              <a:t>dupy</a:t>
            </a:r>
            <a:r>
              <a:rPr lang="cs-CZ" dirty="0" smtClean="0"/>
              <a:t>, </a:t>
            </a:r>
            <a:r>
              <a:rPr lang="cs-CZ" dirty="0" err="1" smtClean="0"/>
              <a:t>dupy</a:t>
            </a:r>
            <a:r>
              <a:rPr lang="cs-CZ" dirty="0" smtClean="0"/>
              <a:t>, _______ . Jana</a:t>
            </a:r>
          </a:p>
          <a:p>
            <a:pPr marL="0" indent="0">
              <a:buNone/>
            </a:pPr>
            <a:r>
              <a:rPr lang="cs-CZ" dirty="0"/>
              <a:t>n</a:t>
            </a:r>
            <a:r>
              <a:rPr lang="cs-CZ" dirty="0" smtClean="0"/>
              <a:t>epřeleze přes ________ zahrady. Karkulka šla sama přes hluboký _____ .</a:t>
            </a:r>
          </a:p>
          <a:p>
            <a:pPr marL="0" indent="0">
              <a:buNone/>
            </a:pPr>
            <a:r>
              <a:rPr lang="cs-CZ" dirty="0" smtClean="0"/>
              <a:t>Žaludy nám dává strom _______ . Neboj se a klidně _______ nahoru!</a:t>
            </a:r>
          </a:p>
          <a:p>
            <a:pPr marL="0" indent="0">
              <a:buNone/>
            </a:pPr>
            <a:r>
              <a:rPr lang="cs-CZ" dirty="0" smtClean="0"/>
              <a:t>Vyrážka mu pokryla celý ________ . ________ to sklo na kole opatrně!</a:t>
            </a:r>
          </a:p>
          <a:p>
            <a:pPr marL="0" indent="0">
              <a:buNone/>
            </a:pPr>
            <a:r>
              <a:rPr lang="cs-CZ" dirty="0" smtClean="0"/>
              <a:t>_______ budíček hodně nahlas! Za kopcem byla malebná horská _____.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440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809625"/>
            <a:ext cx="10515600" cy="5045075"/>
          </a:xfrm>
        </p:spPr>
        <p:txBody>
          <a:bodyPr>
            <a:normAutofit/>
          </a:bodyPr>
          <a:lstStyle/>
          <a:p>
            <a:r>
              <a:rPr lang="cs-CZ" sz="2800" dirty="0" smtClean="0"/>
              <a:t>Použité zdroje : </a:t>
            </a:r>
            <a:br>
              <a:rPr lang="cs-CZ" sz="2800" dirty="0" smtClean="0"/>
            </a:br>
            <a:r>
              <a:rPr lang="cs-CZ" sz="2800"/>
              <a:t/>
            </a:r>
            <a:br>
              <a:rPr lang="cs-CZ" sz="2800"/>
            </a:br>
            <a:r>
              <a:rPr lang="cs-CZ" sz="2800" smtClean="0"/>
              <a:t>Klipart  </a:t>
            </a:r>
            <a:r>
              <a:rPr lang="cs-CZ" sz="2800" dirty="0" smtClean="0"/>
              <a:t>z office.com</a:t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48649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</TotalTime>
  <Words>280</Words>
  <Application>Microsoft Office PowerPoint</Application>
  <PresentationFormat>Širokoúhlá obrazovka</PresentationFormat>
  <Paragraphs>72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Motiv Office</vt:lpstr>
      <vt:lpstr> </vt:lpstr>
      <vt:lpstr>                                                                     Identifikátor : VY_32_INOVACE_CJ.2.111                                                                                              SADA č. 6</vt:lpstr>
      <vt:lpstr>                     PÁROVÉ SOUHLÁSKY                 Spoj čarou souhlásky, které tvoří pár!</vt:lpstr>
      <vt:lpstr>        DOPLŇ SOUHLÁSKU A ODŮVODNI. H-CH         V-F         P-B          T-D          Ť-Ď          Z-S         Ž-Š</vt:lpstr>
      <vt:lpstr>SPOJ, CO K SOBĚ VÝZNAMEM PATŘÍ.               DOPLŇ SPRÁVNOU SOUHLÁSKU.</vt:lpstr>
      <vt:lpstr>SPOJ, CO K SOBĚ VÝZNAMEM PATŘÍ.                 DOPLŇ SPRÁVNOU SOUHLÁSKU.</vt:lpstr>
      <vt:lpstr>               SLOVA SPRÁVNĚ DOPLŇ DO VĚT.       PLOD    PLOT     LES     LEZ    TRUB    TRUP                                                                                              LED      LET     DUB    DUP    VES    VEZ</vt:lpstr>
      <vt:lpstr>Použité zdroje :   Klipart  z office.com  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Domov</dc:creator>
  <cp:lastModifiedBy>Lenka Řehořová</cp:lastModifiedBy>
  <cp:revision>31</cp:revision>
  <dcterms:created xsi:type="dcterms:W3CDTF">2013-09-15T10:35:42Z</dcterms:created>
  <dcterms:modified xsi:type="dcterms:W3CDTF">2014-08-26T22:04:40Z</dcterms:modified>
</cp:coreProperties>
</file>