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6" r:id="rId1"/>
  </p:sldMasterIdLst>
  <p:notesMasterIdLst>
    <p:notesMasterId r:id="rId12"/>
  </p:notesMasterIdLst>
  <p:sldIdLst>
    <p:sldId id="257" r:id="rId2"/>
    <p:sldId id="258" r:id="rId3"/>
    <p:sldId id="260" r:id="rId4"/>
    <p:sldId id="261" r:id="rId5"/>
    <p:sldId id="263" r:id="rId6"/>
    <p:sldId id="278" r:id="rId7"/>
    <p:sldId id="266" r:id="rId8"/>
    <p:sldId id="268" r:id="rId9"/>
    <p:sldId id="277" r:id="rId10"/>
    <p:sldId id="279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87211" autoAdjust="0"/>
  </p:normalViewPr>
  <p:slideViewPr>
    <p:cSldViewPr>
      <p:cViewPr>
        <p:scale>
          <a:sx n="68" d="100"/>
          <a:sy n="68" d="100"/>
        </p:scale>
        <p:origin x="-14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F6040-3A57-4FBC-8C0F-B61D99E788D2}" type="datetimeFigureOut">
              <a:rPr lang="cs-CZ" smtClean="0"/>
              <a:pPr/>
              <a:t>26.8.2014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630AF-01E4-464B-9DE6-3683D0CD579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6693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630AF-01E4-464B-9DE6-3683D0CD579F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791765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630AF-01E4-464B-9DE6-3683D0CD579F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883695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630AF-01E4-464B-9DE6-3683D0CD579F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7583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F32B-3644-469A-8B77-DBFD238B3C1F}" type="datetimeFigureOut">
              <a:rPr lang="cs-CZ" smtClean="0"/>
              <a:pPr/>
              <a:t>26.8.2014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AF9C-5177-4621-A4CD-6A4C6968D76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14588638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F32B-3644-469A-8B77-DBFD238B3C1F}" type="datetimeFigureOut">
              <a:rPr lang="cs-CZ" smtClean="0"/>
              <a:pPr/>
              <a:t>26.8.2014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AF9C-5177-4621-A4CD-6A4C6968D76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4960661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F32B-3644-469A-8B77-DBFD238B3C1F}" type="datetimeFigureOut">
              <a:rPr lang="cs-CZ" smtClean="0"/>
              <a:pPr/>
              <a:t>26.8.2014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AF9C-5177-4621-A4CD-6A4C6968D76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5140062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566738" y="304800"/>
            <a:ext cx="8008937" cy="5715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3CC96-5CD9-4659-AA62-DEB9397F28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F32B-3644-469A-8B77-DBFD238B3C1F}" type="datetimeFigureOut">
              <a:rPr lang="cs-CZ" smtClean="0"/>
              <a:pPr/>
              <a:t>26.8.2014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AF9C-5177-4621-A4CD-6A4C6968D76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8774829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F32B-3644-469A-8B77-DBFD238B3C1F}" type="datetimeFigureOut">
              <a:rPr lang="cs-CZ" smtClean="0"/>
              <a:pPr/>
              <a:t>26.8.2014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AF9C-5177-4621-A4CD-6A4C6968D76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2957748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F32B-3644-469A-8B77-DBFD238B3C1F}" type="datetimeFigureOut">
              <a:rPr lang="cs-CZ" smtClean="0"/>
              <a:pPr/>
              <a:t>26.8.2014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AF9C-5177-4621-A4CD-6A4C6968D76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19799972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F32B-3644-469A-8B77-DBFD238B3C1F}" type="datetimeFigureOut">
              <a:rPr lang="cs-CZ" smtClean="0"/>
              <a:pPr/>
              <a:t>26.8.2014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AF9C-5177-4621-A4CD-6A4C6968D76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1679640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F32B-3644-469A-8B77-DBFD238B3C1F}" type="datetimeFigureOut">
              <a:rPr lang="cs-CZ" smtClean="0"/>
              <a:pPr/>
              <a:t>26.8.2014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AF9C-5177-4621-A4CD-6A4C6968D76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8686828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F32B-3644-469A-8B77-DBFD238B3C1F}" type="datetimeFigureOut">
              <a:rPr lang="cs-CZ" smtClean="0"/>
              <a:pPr/>
              <a:t>26.8.2014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AF9C-5177-4621-A4CD-6A4C6968D76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2386175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F32B-3644-469A-8B77-DBFD238B3C1F}" type="datetimeFigureOut">
              <a:rPr lang="cs-CZ" smtClean="0"/>
              <a:pPr/>
              <a:t>26.8.2014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AF9C-5177-4621-A4CD-6A4C6968D76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0157779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F32B-3644-469A-8B77-DBFD238B3C1F}" type="datetimeFigureOut">
              <a:rPr lang="cs-CZ" smtClean="0"/>
              <a:pPr/>
              <a:t>26.8.2014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AF9C-5177-4621-A4CD-6A4C6968D76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8320231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5F32B-3644-469A-8B77-DBFD238B3C1F}" type="datetimeFigureOut">
              <a:rPr lang="cs-CZ" smtClean="0"/>
              <a:pPr/>
              <a:t>26.8.2014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CAF9C-5177-4621-A4CD-6A4C6968D76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74907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  <p:sldLayoutId id="2147483998" r:id="rId12"/>
  </p:sldLayoutIdLst>
  <p:transition spd="slow">
    <p:wheel spokes="1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Karel-capek.jpg" TargetMode="External"/><Relationship Id="rId2" Type="http://schemas.openxmlformats.org/officeDocument/2006/relationships/hyperlink" Target="http://commons.wikimedia.org/wiki/File:Karel_Josef_Capkovi_radio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pload.wikimedia.org/wikipedia/commons/0/02/Tom%C3%A1%C5%A1_G_Masaryk1918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Nové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6054" y="260350"/>
            <a:ext cx="882650" cy="12239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2308225" y="1484313"/>
            <a:ext cx="3663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cs-CZ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PROJEKT EU - PENÍZE ŠKOLÁM</a:t>
            </a:r>
          </a:p>
        </p:txBody>
      </p:sp>
      <p:graphicFrame>
        <p:nvGraphicFramePr>
          <p:cNvPr id="60500" name="Group 84"/>
          <p:cNvGraphicFramePr>
            <a:graphicFrameLocks noGrp="1"/>
          </p:cNvGraphicFramePr>
          <p:nvPr>
            <p:ph/>
            <p:extLst>
              <p:ext uri="{D42A27DB-BD31-4B8C-83A1-F6EECF244321}">
                <p14:modId xmlns="" xmlns:p14="http://schemas.microsoft.com/office/powerpoint/2010/main" val="2853257994"/>
              </p:ext>
            </p:extLst>
          </p:nvPr>
        </p:nvGraphicFramePr>
        <p:xfrm>
          <a:off x="135731" y="2420888"/>
          <a:ext cx="8008938" cy="1654225"/>
        </p:xfrm>
        <a:graphic>
          <a:graphicData uri="http://schemas.openxmlformats.org/drawingml/2006/table">
            <a:tbl>
              <a:tblPr/>
              <a:tblGrid>
                <a:gridCol w="2559050"/>
                <a:gridCol w="5449888"/>
              </a:tblGrid>
              <a:tr h="5985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Registrační číslo projektu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CZ.1.07/1.4.00/21.3313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Název projektu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Moderní škola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Šablona III/2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Inovace a zkvalitnění výuky prostřednictvím ICT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90" name="Rectangle 88"/>
          <p:cNvSpPr>
            <a:spLocks noChangeArrowheads="1"/>
          </p:cNvSpPr>
          <p:nvPr/>
        </p:nvSpPr>
        <p:spPr bwMode="auto">
          <a:xfrm>
            <a:off x="1774948" y="4351666"/>
            <a:ext cx="54242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cs-CZ" sz="1400" dirty="0">
                <a:latin typeface="Arial" charset="0"/>
                <a:ea typeface="Times New Roman" pitchFamily="18" charset="0"/>
                <a:cs typeface="Arial" charset="0"/>
              </a:rPr>
              <a:t>Tento materiál byl vytvořen v rámci projektu Operačního programu</a:t>
            </a:r>
          </a:p>
          <a:p>
            <a:pPr algn="ctr" eaLnBrk="0" hangingPunct="0"/>
            <a:r>
              <a:rPr lang="cs-CZ" sz="1400" dirty="0">
                <a:latin typeface="Arial" charset="0"/>
                <a:ea typeface="Times New Roman" pitchFamily="18" charset="0"/>
                <a:cs typeface="Arial" charset="0"/>
              </a:rPr>
              <a:t>Vzdělávání pro konkurenceschopnost.</a:t>
            </a:r>
          </a:p>
        </p:txBody>
      </p:sp>
      <p:pic>
        <p:nvPicPr>
          <p:cNvPr id="3091" name="Picture 8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813" y="5084763"/>
            <a:ext cx="60198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5453137" cy="1143000"/>
          </a:xfrm>
        </p:spPr>
        <p:txBody>
          <a:bodyPr/>
          <a:lstStyle/>
          <a:p>
            <a:pPr algn="l"/>
            <a:r>
              <a:rPr 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Použité zdroje:</a:t>
            </a: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268760"/>
            <a:ext cx="6400800" cy="4482832"/>
          </a:xfrm>
        </p:spPr>
        <p:txBody>
          <a:bodyPr>
            <a:normAutofit/>
          </a:bodyPr>
          <a:lstStyle/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2"/>
              </a:rPr>
              <a:t>http://commons.wikimedia.org/wiki/File:Karel_Josef_Capkovi_radio.jpg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3"/>
              </a:rPr>
              <a:t>http://commons.wikimedia.org/wiki/File:Karel-capek.jpg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4"/>
              </a:rPr>
              <a:t>http://upload.wikimedia.org/wikipedia/commons/0/02/Tom%C3%A1%C5%A1_G_Masaryk1918.jpg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027660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7879113" cy="1800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1600" b="1" dirty="0">
                <a:latin typeface="Arial" charset="0"/>
              </a:rPr>
              <a:t>SADA č. </a:t>
            </a:r>
            <a:r>
              <a:rPr lang="cs-CZ" sz="1600" dirty="0" smtClean="0">
                <a:latin typeface="Arial" charset="0"/>
              </a:rPr>
              <a:t>1</a:t>
            </a:r>
            <a:br>
              <a:rPr lang="cs-CZ" sz="1600" dirty="0" smtClean="0">
                <a:latin typeface="Arial" charset="0"/>
              </a:rPr>
            </a:br>
            <a:r>
              <a:rPr lang="cs-CZ" sz="1600" b="1" dirty="0" smtClean="0">
                <a:solidFill>
                  <a:schemeClr val="tx1"/>
                </a:solidFill>
                <a:effectLst/>
                <a:latin typeface="Arial" charset="0"/>
              </a:rPr>
              <a:t>Identifikátor: </a:t>
            </a:r>
            <a:r>
              <a:rPr lang="cs-CZ" sz="1600" dirty="0" smtClean="0">
                <a:solidFill>
                  <a:schemeClr val="tx1"/>
                </a:solidFill>
                <a:effectLst/>
                <a:latin typeface="Arial" charset="0"/>
              </a:rPr>
              <a:t>VY_32_INOVACE_CJ.4.006</a:t>
            </a:r>
            <a:br>
              <a:rPr lang="cs-CZ" sz="1600" dirty="0" smtClean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cs-CZ" sz="1600" b="1" dirty="0" smtClean="0">
                <a:solidFill>
                  <a:schemeClr val="tx1"/>
                </a:solidFill>
                <a:effectLst/>
                <a:latin typeface="Arial" charset="0"/>
              </a:rPr>
              <a:t>Vzdělávací oblast: </a:t>
            </a:r>
            <a:r>
              <a:rPr lang="cs-CZ" sz="1600" dirty="0" smtClean="0">
                <a:solidFill>
                  <a:schemeClr val="tx1"/>
                </a:solidFill>
                <a:effectLst/>
                <a:latin typeface="Arial" charset="0"/>
              </a:rPr>
              <a:t>Jazyk a jazyková komunikace</a:t>
            </a:r>
            <a:br>
              <a:rPr lang="cs-CZ" sz="1600" dirty="0" smtClean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cs-CZ" sz="1600" b="1" dirty="0" smtClean="0">
                <a:solidFill>
                  <a:schemeClr val="tx1"/>
                </a:solidFill>
                <a:effectLst/>
                <a:latin typeface="Arial" charset="0"/>
              </a:rPr>
              <a:t>Vyučovací předmět: </a:t>
            </a:r>
            <a:r>
              <a:rPr lang="cs-CZ" sz="1600" dirty="0" smtClean="0">
                <a:solidFill>
                  <a:schemeClr val="tx1"/>
                </a:solidFill>
                <a:effectLst/>
                <a:latin typeface="Arial" charset="0"/>
              </a:rPr>
              <a:t>Český jazyk a literatura</a:t>
            </a:r>
            <a:r>
              <a:rPr lang="cs-CZ" sz="1600" dirty="0" smtClean="0">
                <a:solidFill>
                  <a:schemeClr val="bg1"/>
                </a:solidFill>
                <a:effectLst/>
              </a:rPr>
              <a:t/>
            </a:r>
            <a:br>
              <a:rPr lang="cs-CZ" sz="1600" dirty="0" smtClean="0">
                <a:solidFill>
                  <a:schemeClr val="bg1"/>
                </a:solidFill>
                <a:effectLst/>
              </a:rPr>
            </a:br>
            <a:endParaRPr lang="cs-CZ" sz="1600" dirty="0" smtClean="0">
              <a:solidFill>
                <a:schemeClr val="bg1"/>
              </a:solidFill>
              <a:effectLst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916832"/>
            <a:ext cx="8001000" cy="251936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Název: 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Karel Čapek, Josef Čapek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Autor: 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Mgr. Jana Patková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Anotace: 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Tento DUM lze využít k výkladu o literatuře Karla Čapka,Josefa Čapka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Rozsah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5 minut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 prezentaci </a:t>
            </a:r>
            <a:r>
              <a:rPr lang="cs-CZ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DUMu</a:t>
            </a:r>
            <a:r>
              <a:rPr 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je nutný následující software: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Point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Klíčová slova: 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Karel Čapek, Josef Čapek, spisovatel, malíř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Ročník: 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29351" y="4632463"/>
            <a:ext cx="640873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Vzdělávací materiál vytvořen</a:t>
            </a:r>
            <a:r>
              <a:rPr 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23.9. 2013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Ověření ve výuce</a:t>
            </a:r>
          </a:p>
          <a:p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Třída: 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IV.A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Datum: 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4.10.2013</a:t>
            </a:r>
          </a:p>
          <a:p>
            <a:r>
              <a:rPr 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Vyučující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Mgr. 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Jana Patková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2051720" y="260648"/>
            <a:ext cx="4214664" cy="1143000"/>
          </a:xfrm>
        </p:spPr>
        <p:txBody>
          <a:bodyPr/>
          <a:lstStyle/>
          <a:p>
            <a:r>
              <a:rPr lang="cs-CZ" dirty="0" smtClean="0">
                <a:effectLst/>
              </a:rPr>
              <a:t>Karel</a:t>
            </a:r>
            <a:r>
              <a:rPr lang="cs-CZ" dirty="0" smtClean="0"/>
              <a:t> </a:t>
            </a:r>
            <a:r>
              <a:rPr lang="cs-CZ" dirty="0" smtClean="0">
                <a:effectLst/>
              </a:rPr>
              <a:t>Čapek</a:t>
            </a:r>
            <a:endParaRPr lang="cs-CZ" dirty="0">
              <a:effectLst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412776"/>
            <a:ext cx="3349724" cy="4769369"/>
          </a:xfrm>
        </p:spPr>
      </p:pic>
    </p:spTree>
    <p:extLst>
      <p:ext uri="{BB962C8B-B14F-4D97-AF65-F5344CB8AC3E}">
        <p14:creationId xmlns="" xmlns:p14="http://schemas.microsoft.com/office/powerpoint/2010/main" val="60978859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5544616" cy="1080121"/>
          </a:xfrm>
        </p:spPr>
        <p:txBody>
          <a:bodyPr>
            <a:normAutofit fontScale="90000"/>
          </a:bodyPr>
          <a:lstStyle/>
          <a:p>
            <a:r>
              <a:rPr lang="cs-CZ" sz="4000" dirty="0" smtClean="0">
                <a:effectLst/>
              </a:rPr>
              <a:t>Karel Čapek (1890 – 1938)</a:t>
            </a:r>
            <a:endParaRPr lang="cs-CZ" sz="4000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340768"/>
            <a:ext cx="7704856" cy="5012454"/>
          </a:xfrm>
        </p:spPr>
        <p:txBody>
          <a:bodyPr/>
          <a:lstStyle/>
          <a:p>
            <a:pPr marL="342900" indent="-342900"/>
            <a:r>
              <a:rPr lang="cs-CZ" dirty="0" smtClean="0"/>
              <a:t>PhDr. </a:t>
            </a:r>
            <a:r>
              <a:rPr lang="cs-CZ" sz="2400" dirty="0" smtClean="0"/>
              <a:t>Karel Čapek </a:t>
            </a:r>
          </a:p>
          <a:p>
            <a:pPr marL="342900" indent="-342900"/>
            <a:r>
              <a:rPr lang="cs-CZ" sz="2400" dirty="0" smtClean="0"/>
              <a:t>spisovatel, novinář, dramatik, filozof, překladatel a fotograf</a:t>
            </a:r>
          </a:p>
          <a:p>
            <a:pPr marL="342900" indent="-342900"/>
            <a:r>
              <a:rPr lang="cs-CZ" sz="2400" dirty="0"/>
              <a:t>s</a:t>
            </a:r>
            <a:r>
              <a:rPr lang="cs-CZ" sz="2400" dirty="0" smtClean="0"/>
              <a:t>tudoval filosofii</a:t>
            </a:r>
          </a:p>
          <a:p>
            <a:pPr marL="342900" indent="-342900"/>
            <a:r>
              <a:rPr lang="cs-CZ" sz="2400" dirty="0"/>
              <a:t>k</a:t>
            </a:r>
            <a:r>
              <a:rPr lang="cs-CZ" sz="2400" dirty="0" smtClean="0"/>
              <a:t>vůli nemoci nemusel bojovat v 1. světové válce </a:t>
            </a:r>
          </a:p>
          <a:p>
            <a:pPr marL="342900" indent="-342900"/>
            <a:r>
              <a:rPr lang="cs-CZ" sz="2400" dirty="0"/>
              <a:t>z</a:t>
            </a:r>
            <a:r>
              <a:rPr lang="cs-CZ" sz="2400" dirty="0" smtClean="0"/>
              <a:t>emřel na plicní edém (otok)</a:t>
            </a:r>
          </a:p>
          <a:p>
            <a:pPr marL="342900" indent="-342900"/>
            <a:r>
              <a:rPr lang="cs-CZ" sz="2400" dirty="0"/>
              <a:t>p</a:t>
            </a:r>
            <a:r>
              <a:rPr lang="cs-CZ" sz="2400" dirty="0" smtClean="0"/>
              <a:t>ohřben na Vyšehradském hřbitově v Praze</a:t>
            </a:r>
          </a:p>
          <a:p>
            <a:pPr marL="342900" indent="-342900"/>
            <a:endParaRPr lang="cs-CZ" sz="2400" dirty="0" smtClean="0"/>
          </a:p>
          <a:p>
            <a:pPr marL="342900" indent="-342900"/>
            <a:endParaRPr lang="cs-CZ" sz="2400" dirty="0" smtClean="0"/>
          </a:p>
          <a:p>
            <a:pPr marL="342900" indent="-342900"/>
            <a:endParaRPr lang="cs-CZ" sz="2400" dirty="0" smtClean="0"/>
          </a:p>
          <a:p>
            <a:pPr marL="342900" indent="-342900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35776938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5325134" cy="1143000"/>
          </a:xfrm>
        </p:spPr>
        <p:txBody>
          <a:bodyPr/>
          <a:lstStyle/>
          <a:p>
            <a:r>
              <a:rPr lang="cs-CZ" dirty="0" smtClean="0">
                <a:effectLst/>
              </a:rPr>
              <a:t>Literární tvorba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196752"/>
            <a:ext cx="7200800" cy="5040560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kniha pro děti  </a:t>
            </a:r>
            <a:r>
              <a:rPr lang="cs-CZ" sz="2400" dirty="0" smtClean="0"/>
              <a:t>(</a:t>
            </a:r>
            <a:r>
              <a:rPr lang="cs-CZ" sz="2400" b="1" dirty="0" smtClean="0"/>
              <a:t>Dášenka čili život štěněte,…)</a:t>
            </a:r>
          </a:p>
          <a:p>
            <a:r>
              <a:rPr lang="cs-CZ" sz="2400" dirty="0" smtClean="0"/>
              <a:t>próza  (Válka s mloky,…)</a:t>
            </a:r>
          </a:p>
          <a:p>
            <a:r>
              <a:rPr lang="cs-CZ" sz="2400" dirty="0" smtClean="0"/>
              <a:t>dramata  (R.U.R. ,Bílá nemoc,…)</a:t>
            </a:r>
          </a:p>
          <a:p>
            <a:r>
              <a:rPr lang="cs-CZ" sz="2400" dirty="0" smtClean="0"/>
              <a:t>cestopisy  </a:t>
            </a:r>
            <a:r>
              <a:rPr lang="cs-CZ" sz="2400" dirty="0"/>
              <a:t>(</a:t>
            </a:r>
            <a:r>
              <a:rPr lang="cs-CZ" sz="2400" dirty="0" smtClean="0"/>
              <a:t>Cesta na sever,…)</a:t>
            </a:r>
          </a:p>
          <a:p>
            <a:r>
              <a:rPr lang="cs-CZ" sz="2400" dirty="0" smtClean="0"/>
              <a:t>filozofická díla  </a:t>
            </a:r>
          </a:p>
          <a:p>
            <a:r>
              <a:rPr lang="cs-CZ" sz="2400" b="1" dirty="0" smtClean="0"/>
              <a:t>politická</a:t>
            </a:r>
            <a:r>
              <a:rPr lang="cs-CZ" sz="2400" dirty="0" smtClean="0"/>
              <a:t> </a:t>
            </a:r>
            <a:r>
              <a:rPr lang="cs-CZ" sz="2400" b="1" dirty="0" smtClean="0"/>
              <a:t>díla </a:t>
            </a:r>
            <a:r>
              <a:rPr lang="cs-CZ" sz="2400" dirty="0" smtClean="0"/>
              <a:t>(Hovory s T. G. Masarykem)</a:t>
            </a:r>
          </a:p>
          <a:p>
            <a:r>
              <a:rPr lang="cs-CZ" sz="2400" dirty="0" smtClean="0"/>
              <a:t>Zajímavost :</a:t>
            </a:r>
            <a:br>
              <a:rPr lang="cs-CZ" sz="2400" dirty="0" smtClean="0"/>
            </a:br>
            <a:r>
              <a:rPr lang="cs-CZ" sz="2400" dirty="0" smtClean="0"/>
              <a:t>Mnoho z jeho děl vyjadřovalo jeho obavy z ovládnutí techniky nad lidstvem - v dílu R.U.R. roboti ovládli lidstvo.</a:t>
            </a:r>
          </a:p>
        </p:txBody>
      </p:sp>
    </p:spTree>
    <p:extLst>
      <p:ext uri="{BB962C8B-B14F-4D97-AF65-F5344CB8AC3E}">
        <p14:creationId xmlns="" xmlns:p14="http://schemas.microsoft.com/office/powerpoint/2010/main" val="201082692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effectLst/>
              </a:rPr>
              <a:t>Dášeňka</a:t>
            </a:r>
            <a:br>
              <a:rPr lang="cs-CZ" dirty="0" smtClean="0">
                <a:effectLst/>
              </a:rPr>
            </a:b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196752"/>
            <a:ext cx="6400800" cy="4338816"/>
          </a:xfrm>
        </p:spPr>
        <p:txBody>
          <a:bodyPr/>
          <a:lstStyle/>
          <a:p>
            <a:r>
              <a:rPr lang="cs-CZ" b="1" i="1" dirty="0" smtClean="0">
                <a:effectLst/>
              </a:rPr>
              <a:t>Dášeňka čili život štěněte</a:t>
            </a:r>
            <a:r>
              <a:rPr lang="cs-CZ" dirty="0" smtClean="0">
                <a:effectLst/>
              </a:rPr>
              <a:t> je kniha pro děti z roku 1933, kterou napsal, ilustroval a fotografiemi doprovodil Karel Čapek.</a:t>
            </a:r>
          </a:p>
          <a:p>
            <a:r>
              <a:rPr lang="cs-CZ" dirty="0" smtClean="0">
                <a:effectLst/>
              </a:rPr>
              <a:t>Vypráví o narození a růstu štěňátka – foxteriéra Dášeňky, obsahuje také psí pohádky a bajky.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95924913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effectLst/>
              </a:rPr>
              <a:t>S bratrem Josefem Čapkem</a:t>
            </a:r>
            <a:endParaRPr lang="cs-CZ" sz="3200" dirty="0">
              <a:effectLst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086212"/>
            <a:ext cx="4752528" cy="3703011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2627784" y="54452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11560" y="4983559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itchFamily="34" charset="0"/>
              <a:buChar char="•"/>
            </a:pPr>
            <a:r>
              <a:rPr lang="cs-CZ" sz="2400" dirty="0"/>
              <a:t>p</a:t>
            </a:r>
            <a:r>
              <a:rPr lang="cs-CZ" sz="2400" dirty="0" smtClean="0"/>
              <a:t>ři tvorbě děl často spolupracovali                                      divadelní hra: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 smtClean="0"/>
              <a:t> Ze života hmyzu</a:t>
            </a:r>
            <a:endParaRPr lang="cs-CZ" sz="2400" dirty="0" smtClean="0"/>
          </a:p>
          <a:p>
            <a:pPr marL="285750" indent="-285750" algn="ctr">
              <a:buFont typeface="Arial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32941752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5976664" cy="1143000"/>
          </a:xfrm>
        </p:spPr>
        <p:txBody>
          <a:bodyPr>
            <a:normAutofit/>
          </a:bodyPr>
          <a:lstStyle/>
          <a:p>
            <a:r>
              <a:rPr lang="cs-CZ" sz="4000" dirty="0" smtClean="0">
                <a:effectLst/>
              </a:rPr>
              <a:t>Josef Čapek</a:t>
            </a:r>
            <a:r>
              <a:rPr lang="cs-CZ" sz="4000" dirty="0"/>
              <a:t> </a:t>
            </a:r>
            <a:r>
              <a:rPr lang="cs-CZ" sz="4000" dirty="0" smtClean="0">
                <a:effectLst/>
              </a:rPr>
              <a:t>(1887-1945</a:t>
            </a:r>
            <a:r>
              <a:rPr lang="cs-CZ" sz="4000" dirty="0" smtClean="0"/>
              <a:t>)</a:t>
            </a:r>
            <a:endParaRPr lang="cs-CZ" sz="4000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574279"/>
            <a:ext cx="7704856" cy="5256584"/>
          </a:xfrm>
        </p:spPr>
        <p:txBody>
          <a:bodyPr>
            <a:normAutofit/>
          </a:bodyPr>
          <a:lstStyle/>
          <a:p>
            <a:r>
              <a:rPr lang="cs-CZ" sz="2400" b="1" dirty="0"/>
              <a:t>m</a:t>
            </a:r>
            <a:r>
              <a:rPr lang="cs-CZ" sz="2400" b="1" dirty="0" smtClean="0"/>
              <a:t>alíř, spisovatel, fotograf, grafik a knižní ilustrátor</a:t>
            </a:r>
          </a:p>
          <a:p>
            <a:r>
              <a:rPr lang="cs-CZ" sz="2400" dirty="0" smtClean="0"/>
              <a:t>Vysoká škola uměleckoprůmyslová v Praze</a:t>
            </a:r>
          </a:p>
          <a:p>
            <a:r>
              <a:rPr lang="cs-CZ" sz="2400" dirty="0"/>
              <a:t>z</a:t>
            </a:r>
            <a:r>
              <a:rPr lang="cs-CZ" sz="2400" dirty="0" smtClean="0"/>
              <a:t>ačínal jako redaktor Národních listů, výtvarný kritik v Lidových novinách, karikaturista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rotifašistická činnost – září 1939 – zatčen</a:t>
            </a:r>
            <a:br>
              <a:rPr lang="cs-CZ" sz="2400" dirty="0" smtClean="0"/>
            </a:br>
            <a:r>
              <a:rPr lang="cs-CZ" sz="2400" dirty="0" smtClean="0"/>
              <a:t>- vězněn v nacistických koncentračních táborech </a:t>
            </a:r>
            <a:br>
              <a:rPr lang="cs-CZ" sz="2400" dirty="0" smtClean="0"/>
            </a:br>
            <a:r>
              <a:rPr lang="cs-CZ" sz="2400" dirty="0" smtClean="0"/>
              <a:t>- tam zemřel </a:t>
            </a:r>
          </a:p>
          <a:p>
            <a:r>
              <a:rPr lang="cs-CZ" sz="2400" dirty="0"/>
              <a:t>s</a:t>
            </a:r>
            <a:r>
              <a:rPr lang="cs-CZ" sz="2400" dirty="0" smtClean="0"/>
              <a:t>ymbolický hrob na Vyšehradském hřbitově v Praze</a:t>
            </a:r>
          </a:p>
          <a:p>
            <a:r>
              <a:rPr lang="cs-CZ" sz="2400" dirty="0" smtClean="0"/>
              <a:t>tvorba pro děti                                                                     </a:t>
            </a:r>
            <a:r>
              <a:rPr lang="cs-CZ" sz="2800" b="1" dirty="0" smtClean="0"/>
              <a:t>Povídání o pejskovi a kočičce – napsal i nakreslil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="" xmlns:p14="http://schemas.microsoft.com/office/powerpoint/2010/main" val="258659961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80528" y="260648"/>
            <a:ext cx="8964488" cy="1143000"/>
          </a:xfrm>
        </p:spPr>
        <p:txBody>
          <a:bodyPr/>
          <a:lstStyle/>
          <a:p>
            <a:r>
              <a:rPr lang="cs-CZ" dirty="0" smtClean="0">
                <a:effectLst/>
              </a:rPr>
              <a:t>Zajímavost:</a:t>
            </a:r>
            <a:endParaRPr lang="cs-CZ" dirty="0">
              <a:effectLst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56792"/>
            <a:ext cx="3269534" cy="4554537"/>
          </a:xfrm>
        </p:spPr>
      </p:pic>
      <p:sp>
        <p:nvSpPr>
          <p:cNvPr id="7" name="TextovéPole 6"/>
          <p:cNvSpPr txBox="1"/>
          <p:nvPr/>
        </p:nvSpPr>
        <p:spPr>
          <a:xfrm>
            <a:off x="4427984" y="1772816"/>
            <a:ext cx="439248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Karel Čapek zaznamenal</a:t>
            </a:r>
          </a:p>
          <a:p>
            <a:pPr algn="ctr"/>
            <a:r>
              <a:rPr lang="cs-CZ" sz="2400" dirty="0" smtClean="0"/>
              <a:t> hovory s naším </a:t>
            </a:r>
          </a:p>
          <a:p>
            <a:pPr algn="ctr"/>
            <a:r>
              <a:rPr lang="cs-CZ" sz="2400" dirty="0" smtClean="0"/>
              <a:t>1. československým prezidentem</a:t>
            </a:r>
          </a:p>
          <a:p>
            <a:pPr algn="ctr"/>
            <a:r>
              <a:rPr lang="cs-CZ" sz="2400" dirty="0" smtClean="0"/>
              <a:t> T. G. Masarykem </a:t>
            </a:r>
          </a:p>
          <a:p>
            <a:pPr algn="ctr"/>
            <a:r>
              <a:rPr lang="cs-CZ" sz="2400" dirty="0" smtClean="0"/>
              <a:t>v díle:</a:t>
            </a:r>
          </a:p>
          <a:p>
            <a:pPr algn="ctr"/>
            <a:endParaRPr lang="cs-CZ" sz="2400" dirty="0" smtClean="0"/>
          </a:p>
          <a:p>
            <a:pPr algn="ctr"/>
            <a:r>
              <a:rPr lang="cs-CZ" sz="2400" dirty="0" smtClean="0"/>
              <a:t> </a:t>
            </a:r>
            <a:r>
              <a:rPr lang="cs-CZ" sz="2800" b="1" dirty="0" smtClean="0"/>
              <a:t>Hovory s T. G. Masarykem</a:t>
            </a:r>
          </a:p>
          <a:p>
            <a:pPr algn="ctr"/>
            <a:endParaRPr lang="cs-CZ" sz="2800" b="1" dirty="0" smtClean="0"/>
          </a:p>
          <a:p>
            <a:pPr algn="ctr"/>
            <a:endParaRPr lang="cs-CZ" sz="2800" b="1" dirty="0" smtClean="0"/>
          </a:p>
          <a:p>
            <a:pPr algn="ctr"/>
            <a:endParaRPr lang="cs-CZ" sz="2800" dirty="0"/>
          </a:p>
        </p:txBody>
      </p:sp>
    </p:spTree>
    <p:extLst>
      <p:ext uri="{BB962C8B-B14F-4D97-AF65-F5344CB8AC3E}">
        <p14:creationId xmlns="" xmlns:p14="http://schemas.microsoft.com/office/powerpoint/2010/main" val="391843972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</TotalTime>
  <Words>304</Words>
  <Application>Microsoft Office PowerPoint</Application>
  <PresentationFormat>Předvádění na obrazovce (4:3)</PresentationFormat>
  <Paragraphs>75</Paragraphs>
  <Slides>10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Snímek 1</vt:lpstr>
      <vt:lpstr>SADA č. 1 Identifikátor: VY_32_INOVACE_CJ.4.006 Vzdělávací oblast: Jazyk a jazyková komunikace Vyučovací předmět: Český jazyk a literatura </vt:lpstr>
      <vt:lpstr>Karel Čapek</vt:lpstr>
      <vt:lpstr>Karel Čapek (1890 – 1938)</vt:lpstr>
      <vt:lpstr>Literární tvorba</vt:lpstr>
      <vt:lpstr>Dášeňka </vt:lpstr>
      <vt:lpstr>S bratrem Josefem Čapkem</vt:lpstr>
      <vt:lpstr>Josef Čapek (1887-1945)</vt:lpstr>
      <vt:lpstr>Zajímavost:</vt:lpstr>
      <vt:lpstr>Použité zdroje: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Uzivatel1</dc:creator>
  <cp:lastModifiedBy>Uzivatel1</cp:lastModifiedBy>
  <cp:revision>73</cp:revision>
  <dcterms:created xsi:type="dcterms:W3CDTF">2012-05-22T12:32:16Z</dcterms:created>
  <dcterms:modified xsi:type="dcterms:W3CDTF">2014-08-26T11:13:27Z</dcterms:modified>
</cp:coreProperties>
</file>