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7" r:id="rId6"/>
    <p:sldId id="264" r:id="rId7"/>
    <p:sldId id="268" r:id="rId8"/>
    <p:sldId id="265" r:id="rId9"/>
    <p:sldId id="266" r:id="rId10"/>
    <p:sldId id="270" r:id="rId11"/>
    <p:sldId id="263" r:id="rId12"/>
    <p:sldId id="262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95" autoAdjust="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ACE8D-66E2-4244-AB97-B9B4C33A5AA7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F4B18-7C49-4F5A-AFC8-9BCEC903BD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515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Tomáš Garrigue Masaryk se narodil 7. března 1850 v </a:t>
            </a:r>
            <a:r>
              <a:rPr lang="cs-CZ" dirty="0" err="1" smtClean="0"/>
              <a:t>Hodoníně.Vystudoval</a:t>
            </a:r>
            <a:r>
              <a:rPr lang="cs-CZ" dirty="0" smtClean="0"/>
              <a:t> gymnázium v Brně a po maturitě i univerzitu ve Vídni. Na vídeňské univerzitě začal po skončení studií vyučovat. Brzy však přešel jako profesor na nově vzniklou univerzitu do Prahy. Zhruba v této době se začíná zamýšlet nad situací v českém národě. V roce 1914 vypukla světová válka a tehdy opouští Masaryk Prahu a odchází do ciziny. Smyslem této cesty bylo jednat s představiteli západních zemí o svobodě pro český národ po skončení války. Čtyřletá usilovná jednání byla úspěšná a nakonec přinesla našemu národu samostatnost. Masaryk byl zvolen prvním prezidentem nově vzniklé Československé republiky a dostalo se mu označení "Osvoboditel". Prezidentského úřadu se vzdal v roce 1935. Zemřel 14. září 1937.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F4B18-7C49-4F5A-AFC8-9BCEC903BDD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490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06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92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96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937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97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11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3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53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722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85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933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48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5/Masaryk_kulaty.png/220px-Masaryk_kulaty.png" TargetMode="External"/><Relationship Id="rId2" Type="http://schemas.openxmlformats.org/officeDocument/2006/relationships/hyperlink" Target="http://upload.wikimedia.org/wikipedia/commons/thumb/6/6c/Tom%C3%A1%C5%A1_Garrigue_Masaryk_1925.PNG/250px-Tom%C3%A1%C5%A1_Garrigue_Masaryk_1925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pload.wikimedia.org/wikipedia/commons/thumb/d/d0/Charlotta_Garrigue.jpg/250px-Charlotta_Garrigu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771775" y="155733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13593146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774948" y="4351666"/>
            <a:ext cx="5424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400" dirty="0"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400" dirty="0"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z jeho citátů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400" dirty="0"/>
              <a:t>Humanita však neznamená jen to, že jednotlivé národy spolu tvoří přirozený celek, totiž lidstvo, nýbrž vyžaduje i snahu po čistém </a:t>
            </a:r>
            <a:r>
              <a:rPr lang="cs-CZ" sz="2400" dirty="0" smtClean="0"/>
              <a:t>člověčství</a:t>
            </a:r>
            <a:r>
              <a:rPr lang="cs-CZ" sz="2400" dirty="0"/>
              <a:t>, po ideálu člověka, k němuž mají lidé směřovat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/>
              <a:t>Demokracie nepanuje, ale opravuje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pl-PL" sz="2400" dirty="0"/>
              <a:t>Demokracie, to je záležitost výchovy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r>
              <a:rPr lang="cs-CZ" sz="2400" dirty="0"/>
              <a:t>Láska pravá spočívá v naději.</a:t>
            </a:r>
          </a:p>
        </p:txBody>
      </p:sp>
    </p:spTree>
    <p:extLst>
      <p:ext uri="{BB962C8B-B14F-4D97-AF65-F5344CB8AC3E}">
        <p14:creationId xmlns:p14="http://schemas.microsoft.com/office/powerpoint/2010/main" xmlns="" val="2851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4402832" cy="1143000"/>
          </a:xfrm>
        </p:spPr>
        <p:txBody>
          <a:bodyPr/>
          <a:lstStyle/>
          <a:p>
            <a:r>
              <a:rPr lang="cs-CZ" dirty="0" smtClean="0"/>
              <a:t>DŮLEŽITÉ!!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347472" indent="-347472">
              <a:spcBef>
                <a:spcPts val="576"/>
              </a:spcBef>
              <a:buSzPts val="2400"/>
              <a:buFont typeface="Wingdings"/>
              <a:buChar char="§"/>
            </a:pPr>
            <a:r>
              <a:rPr lang="cs-CZ" sz="2400" dirty="0">
                <a:solidFill>
                  <a:srgbClr val="000000"/>
                </a:solidFill>
              </a:rPr>
              <a:t>Tomáš Garrigue Masaryk</a:t>
            </a:r>
            <a:endParaRPr lang="cs-CZ" sz="2400" dirty="0"/>
          </a:p>
          <a:p>
            <a:pPr marL="347472" indent="-347472">
              <a:spcBef>
                <a:spcPts val="576"/>
              </a:spcBef>
            </a:pPr>
            <a:r>
              <a:rPr lang="cs-CZ" sz="2400" dirty="0">
                <a:solidFill>
                  <a:srgbClr val="000000"/>
                </a:solidFill>
              </a:rPr>
              <a:t>narodil se 7.března 1850 v Hodoníně</a:t>
            </a:r>
            <a:endParaRPr lang="cs-CZ" dirty="0"/>
          </a:p>
          <a:p>
            <a:pPr marL="347472" indent="-347472">
              <a:spcBef>
                <a:spcPts val="576"/>
              </a:spcBef>
            </a:pPr>
            <a:r>
              <a:rPr lang="cs-CZ" sz="2400" dirty="0">
                <a:solidFill>
                  <a:srgbClr val="000000"/>
                </a:solidFill>
              </a:rPr>
              <a:t>politik, státník, pedagog a filozof</a:t>
            </a:r>
            <a:endParaRPr lang="cs-CZ" dirty="0"/>
          </a:p>
          <a:p>
            <a:pPr marL="347472" indent="-347472">
              <a:spcBef>
                <a:spcPts val="576"/>
              </a:spcBef>
            </a:pPr>
            <a:r>
              <a:rPr lang="cs-CZ" sz="2400" dirty="0">
                <a:solidFill>
                  <a:srgbClr val="000000"/>
                </a:solidFill>
              </a:rPr>
              <a:t>1918 – první prezident Československa</a:t>
            </a:r>
            <a:endParaRPr lang="cs-CZ" dirty="0"/>
          </a:p>
          <a:p>
            <a:pPr marL="347472" indent="-347472">
              <a:spcBef>
                <a:spcPts val="576"/>
              </a:spcBef>
            </a:pPr>
            <a:r>
              <a:rPr lang="cs-CZ" sz="2400" dirty="0">
                <a:solidFill>
                  <a:srgbClr val="000000"/>
                </a:solidFill>
              </a:rPr>
              <a:t>označen za „Prezidenta Osvoboditele“</a:t>
            </a:r>
            <a:endParaRPr lang="cs-CZ" dirty="0"/>
          </a:p>
          <a:p>
            <a:pPr marL="347472" indent="-347472">
              <a:spcBef>
                <a:spcPts val="576"/>
              </a:spcBef>
            </a:pPr>
            <a:r>
              <a:rPr lang="cs-CZ" sz="2400" dirty="0">
                <a:solidFill>
                  <a:srgbClr val="000000"/>
                </a:solidFill>
              </a:rPr>
              <a:t>17krát byl navržen na Nobelovu cenu za mír</a:t>
            </a:r>
            <a:endParaRPr lang="cs-CZ" dirty="0"/>
          </a:p>
          <a:p>
            <a:pPr marL="347472" indent="-347472">
              <a:spcBef>
                <a:spcPts val="576"/>
              </a:spcBef>
            </a:pPr>
            <a:r>
              <a:rPr lang="cs-CZ" sz="2400" dirty="0">
                <a:solidFill>
                  <a:srgbClr val="000000"/>
                </a:solidFill>
              </a:rPr>
              <a:t>zemřel 14.září 1937 v Lánech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59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Možná nevíte,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396044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600" b="1" dirty="0" smtClean="0"/>
              <a:t>Tomáš Garrigue Masaryk </a:t>
            </a:r>
            <a:r>
              <a:rPr lang="cs-CZ" sz="2600" dirty="0" smtClean="0"/>
              <a:t>(1850-1937)</a:t>
            </a:r>
          </a:p>
          <a:p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2600" dirty="0" smtClean="0"/>
              <a:t>. prezident ČSR    (1918-1935) </a:t>
            </a:r>
          </a:p>
          <a:p>
            <a:r>
              <a:rPr lang="cs-CZ" sz="2600" dirty="0" smtClean="0"/>
              <a:t>(1. republika)      </a:t>
            </a:r>
          </a:p>
          <a:p>
            <a:pPr marL="0" indent="0">
              <a:buNone/>
            </a:pPr>
            <a:r>
              <a:rPr lang="cs-CZ" sz="2600" b="1" dirty="0" smtClean="0"/>
              <a:t>Dr. Edvard Beneš    </a:t>
            </a:r>
            <a:r>
              <a:rPr lang="cs-CZ" sz="2600" dirty="0" smtClean="0"/>
              <a:t>(1884-1948) </a:t>
            </a:r>
          </a:p>
          <a:p>
            <a:r>
              <a:rPr lang="cs-CZ" sz="2600" dirty="0" smtClean="0"/>
              <a:t>2. prezident ČSR (1935-1938) </a:t>
            </a:r>
          </a:p>
          <a:p>
            <a:r>
              <a:rPr lang="cs-CZ" sz="2600" dirty="0" smtClean="0"/>
              <a:t>4. prezident ČSR (1946-1948)</a:t>
            </a:r>
          </a:p>
          <a:p>
            <a:r>
              <a:rPr lang="cs-CZ" sz="2600" dirty="0" smtClean="0"/>
              <a:t>(1. republika)</a:t>
            </a:r>
          </a:p>
          <a:p>
            <a:pPr marL="0" indent="0">
              <a:buNone/>
            </a:pPr>
            <a:r>
              <a:rPr lang="cs-CZ" sz="2600" b="1" dirty="0" smtClean="0"/>
              <a:t>Dr. Emil Hácha  </a:t>
            </a:r>
            <a:r>
              <a:rPr lang="cs-CZ" sz="2600" dirty="0" smtClean="0"/>
              <a:t>(1872-1945)</a:t>
            </a:r>
          </a:p>
          <a:p>
            <a:r>
              <a:rPr lang="cs-CZ" sz="2600" dirty="0" smtClean="0"/>
              <a:t>3. prezident ČSR (1938-1945) </a:t>
            </a:r>
          </a:p>
          <a:p>
            <a:r>
              <a:rPr lang="cs-CZ" sz="2600" dirty="0" smtClean="0"/>
              <a:t>(2. republika)</a:t>
            </a:r>
          </a:p>
          <a:p>
            <a:pPr marL="0" indent="0">
              <a:buNone/>
            </a:pPr>
            <a:r>
              <a:rPr lang="cs-CZ" sz="2600" b="1" dirty="0" smtClean="0"/>
              <a:t>Klement Gottwald  </a:t>
            </a:r>
            <a:r>
              <a:rPr lang="cs-CZ" sz="2600" dirty="0" smtClean="0"/>
              <a:t>(1896-1953)</a:t>
            </a:r>
          </a:p>
          <a:p>
            <a:r>
              <a:rPr lang="cs-CZ" sz="2600" dirty="0" smtClean="0"/>
              <a:t>5. prezident </a:t>
            </a:r>
            <a:r>
              <a:rPr lang="cs-CZ" sz="2600" dirty="0"/>
              <a:t> </a:t>
            </a:r>
            <a:r>
              <a:rPr lang="cs-CZ" sz="2600" dirty="0" smtClean="0"/>
              <a:t>    (1948-1953) </a:t>
            </a:r>
          </a:p>
          <a:p>
            <a:r>
              <a:rPr lang="cs-CZ" sz="2600" dirty="0" smtClean="0"/>
              <a:t>(ČSSR)</a:t>
            </a:r>
          </a:p>
          <a:p>
            <a:pPr marL="0" indent="0">
              <a:buNone/>
            </a:pPr>
            <a:r>
              <a:rPr lang="cs-CZ" sz="2600" b="1" dirty="0" smtClean="0"/>
              <a:t>Antonín Zápotocký  </a:t>
            </a:r>
            <a:r>
              <a:rPr lang="cs-CZ" sz="2600" dirty="0" smtClean="0"/>
              <a:t>(1884-1957)</a:t>
            </a:r>
          </a:p>
          <a:p>
            <a:r>
              <a:rPr lang="cs-CZ" sz="2600" dirty="0" smtClean="0"/>
              <a:t>6. prezident  (1953-1957) </a:t>
            </a:r>
          </a:p>
          <a:p>
            <a:r>
              <a:rPr lang="cs-CZ" sz="2600" dirty="0" smtClean="0"/>
              <a:t>(ČSSR)</a:t>
            </a:r>
          </a:p>
          <a:p>
            <a:pPr marL="0" indent="0">
              <a:buNone/>
            </a:pPr>
            <a:r>
              <a:rPr lang="cs-CZ" sz="2600" b="1" dirty="0" smtClean="0"/>
              <a:t>Antonín Novotný </a:t>
            </a:r>
            <a:r>
              <a:rPr lang="cs-CZ" sz="2600" dirty="0" smtClean="0"/>
              <a:t>(1904-1975)</a:t>
            </a:r>
          </a:p>
          <a:p>
            <a:r>
              <a:rPr lang="cs-CZ" sz="2600" dirty="0" smtClean="0"/>
              <a:t>7. prezident   (1957-1968) </a:t>
            </a:r>
          </a:p>
          <a:p>
            <a:r>
              <a:rPr lang="cs-CZ" sz="2600" dirty="0" smtClean="0"/>
              <a:t>(ČSSR)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600" b="1" dirty="0" smtClean="0"/>
              <a:t>Ludvík Svoboda  </a:t>
            </a:r>
            <a:r>
              <a:rPr lang="cs-CZ" sz="2600" dirty="0" smtClean="0"/>
              <a:t>(1895-1979)</a:t>
            </a:r>
          </a:p>
          <a:p>
            <a:r>
              <a:rPr lang="cs-CZ" sz="2600" dirty="0" smtClean="0"/>
              <a:t>8. prezident  (1968-1975)</a:t>
            </a:r>
          </a:p>
          <a:p>
            <a:r>
              <a:rPr lang="cs-CZ" sz="2600" dirty="0" smtClean="0"/>
              <a:t>(ČSSR)</a:t>
            </a:r>
          </a:p>
          <a:p>
            <a:pPr marL="0" indent="0">
              <a:buNone/>
            </a:pPr>
            <a:r>
              <a:rPr lang="cs-CZ" sz="2600" b="1" dirty="0" smtClean="0"/>
              <a:t>Dr. Gustav Husák </a:t>
            </a:r>
            <a:r>
              <a:rPr lang="cs-CZ" sz="2600" dirty="0" smtClean="0"/>
              <a:t>(1913-1991)</a:t>
            </a:r>
          </a:p>
          <a:p>
            <a:r>
              <a:rPr lang="cs-CZ" sz="2600" dirty="0" smtClean="0"/>
              <a:t>9. prezident </a:t>
            </a:r>
            <a:r>
              <a:rPr lang="cs-CZ" sz="2600" dirty="0"/>
              <a:t> </a:t>
            </a:r>
            <a:r>
              <a:rPr lang="cs-CZ" sz="2600" dirty="0" smtClean="0"/>
              <a:t> (1975-1989)</a:t>
            </a:r>
          </a:p>
          <a:p>
            <a:r>
              <a:rPr lang="cs-CZ" sz="2600" dirty="0" smtClean="0"/>
              <a:t>(ČSSR)</a:t>
            </a:r>
          </a:p>
          <a:p>
            <a:pPr marL="0" indent="0">
              <a:buNone/>
            </a:pPr>
            <a:r>
              <a:rPr lang="cs-CZ" sz="2600" b="1" dirty="0" smtClean="0"/>
              <a:t>Václav Havel  </a:t>
            </a:r>
            <a:r>
              <a:rPr lang="cs-CZ" sz="2600" dirty="0" smtClean="0"/>
              <a:t>(1936-2011)</a:t>
            </a:r>
          </a:p>
          <a:p>
            <a:r>
              <a:rPr lang="cs-CZ" sz="2600" dirty="0" smtClean="0"/>
              <a:t>10. prezident  (1989-1992)</a:t>
            </a:r>
          </a:p>
          <a:p>
            <a:r>
              <a:rPr lang="cs-CZ" sz="2600" dirty="0" smtClean="0"/>
              <a:t>1. prezident ČR (1993-2003)</a:t>
            </a:r>
          </a:p>
          <a:p>
            <a:pPr marL="0" indent="0">
              <a:buNone/>
            </a:pPr>
            <a:r>
              <a:rPr lang="cs-CZ" sz="2600" b="1" dirty="0" smtClean="0"/>
              <a:t>Václav Klaus </a:t>
            </a:r>
            <a:r>
              <a:rPr lang="cs-CZ" sz="2600" dirty="0" smtClean="0"/>
              <a:t>(1941)</a:t>
            </a:r>
          </a:p>
          <a:p>
            <a:r>
              <a:rPr lang="cs-CZ" sz="2600" dirty="0" smtClean="0"/>
              <a:t>2. prezident ČR ( od r. 2003)</a:t>
            </a:r>
          </a:p>
          <a:p>
            <a:endParaRPr lang="cs-CZ" sz="26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68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zdroje: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6347048" cy="4569371"/>
          </a:xfrm>
        </p:spPr>
        <p:txBody>
          <a:bodyPr>
            <a:normAutofit/>
          </a:bodyPr>
          <a:lstStyle/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2"/>
              </a:rPr>
              <a:t>http://upload.wikimedia.org/wikipedia/commons/thumb/6/6c/Tom%C3%A1%C5%A1_Garrigue_Masaryk_1925.PNG/250px-Tom%C3%A1%C5%A1_Garrigue_Masaryk_1925.PNG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http://upload.wikimedia.org/wikipedia/commons/thumb/0/05/Masaryk_kulaty.png/220px-Masaryk_kulaty.png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4"/>
              </a:rPr>
              <a:t>upload.wikimedia.org/wikipedia/commons/thumb/d/d0/Charlotta_Garrigue.jpg/250px-Charlotta_Garrigue.jpg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9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2656"/>
            <a:ext cx="8001000" cy="1584177"/>
          </a:xfrm>
        </p:spPr>
        <p:txBody>
          <a:bodyPr>
            <a:no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SADA č.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</a:t>
            </a:r>
            <a:r>
              <a:rPr lang="cs-CZ" sz="16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VY_32_INOVACE_CJ.4.007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oblast: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Jazyk a jazyková komunikace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Vyučovací předmět</a:t>
            </a: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Český jazyk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iteratura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ějepis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Tomáš Garrigue Masaryk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Tento DUM lze využít k výkladu o prvním prezidentovi ČSR. Obsahuje  obrázky a text, který popisuje život a zásluhy T. G. Masaryka.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minut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prezident,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T.G.Masaryk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Ročník: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5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8.10.2013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Ověření ve výuce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Třída: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1.11. 2013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Vyučující: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229600" cy="1143000"/>
          </a:xfrm>
        </p:spPr>
        <p:txBody>
          <a:bodyPr/>
          <a:lstStyle/>
          <a:p>
            <a:r>
              <a:rPr lang="cs-CZ" dirty="0" smtClean="0"/>
              <a:t>Tomáš Garrigue Masaryk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3" y="1268760"/>
            <a:ext cx="3744416" cy="53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1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(1850-1937)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Tomáš Garrigue Masaryk se narodil jako „Tomáš Jan“ 7.března 1850 v Hodoníně. Jeho matka byla národnosti německé a otec národnosti slovenské. Měl 4 sourozence, z toho 2 zemřeli ještě jako malé děti. Jelikož pocházel z chudě rodiny, na studie si přidělával doučováním. Vystudoval gymnázium v Brně a po maturitě i univerzitu ve Vídni. Na vídeňské univerzitě začal po skončení studií vyučovat. Brzy však přešel jako profesor na nově vzniklou univerzitu do Prahy. Zhruba v této době se začal zamýšlet nad situací v českém národě. V roce 1914 vypukla světová válka a tehdy opouští Masaryk Prahu a odchází do ciziny. Smyslem této cesty bylo jednat s představiteli západních zemí o svobodě pro český národ po skončení války. Čtyřletá usilovná jednání byla úspěšná a nakonec přinesla našemu národu samostatnost. Masaryk byl zvolen prvním prezidentem nově vzniklé Československé republiky a dostalo se mu označení "Osvoboditel". Prezidentského úřadu se vzdal v roce 1935 kvůli zdravotním problémům a pobýval na zámku v Lánech.</a:t>
            </a:r>
            <a:br>
              <a:rPr lang="cs-CZ" sz="2400" dirty="0" smtClean="0"/>
            </a:b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Font typeface="Courier New" pitchFamily="49" charset="0"/>
              <a:buChar char="o"/>
            </a:pP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7337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272" y="423236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8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Masaryk byl nejen mimořádně vzdělaný, ale i velmi čestný člověk. Vždy se snažil hájit pravdu a nemlčet k nespravedlnosti. Jako prezident dal do služeb státu nejen své veliké vzdělání a zkušenosti, ale i lidské a mravní chování.</a:t>
            </a:r>
          </a:p>
        </p:txBody>
      </p:sp>
    </p:spTree>
    <p:extLst>
      <p:ext uri="{BB962C8B-B14F-4D97-AF65-F5344CB8AC3E}">
        <p14:creationId xmlns:p14="http://schemas.microsoft.com/office/powerpoint/2010/main" xmlns="" val="8887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Charlotta </a:t>
            </a:r>
            <a:br>
              <a:rPr lang="cs-CZ" dirty="0" smtClean="0"/>
            </a:br>
            <a:r>
              <a:rPr lang="cs-CZ" dirty="0" smtClean="0"/>
              <a:t>Garrigue - Masaryková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628800"/>
            <a:ext cx="3637188" cy="4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4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72816" y="0"/>
            <a:ext cx="8229600" cy="940966"/>
          </a:xfrm>
        </p:spPr>
        <p:txBody>
          <a:bodyPr/>
          <a:lstStyle/>
          <a:p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38286"/>
            <a:ext cx="9145016" cy="5904656"/>
          </a:xfrm>
        </p:spPr>
        <p:txBody>
          <a:bodyPr>
            <a:normAutofit fontScale="25000" lnSpcReduction="20000"/>
          </a:bodyPr>
          <a:lstStyle/>
          <a:p>
            <a:pPr>
              <a:buFont typeface="Arial"/>
              <a:buChar char="•"/>
            </a:pPr>
            <a:r>
              <a:rPr lang="cs-CZ" sz="9600" dirty="0" smtClean="0"/>
              <a:t>1877 </a:t>
            </a:r>
            <a:r>
              <a:rPr lang="cs-CZ" sz="9600" dirty="0"/>
              <a:t>– setkání s </a:t>
            </a:r>
            <a:r>
              <a:rPr lang="cs-CZ" sz="9600" b="1" dirty="0"/>
              <a:t>Charlottou Garrigue </a:t>
            </a:r>
            <a:r>
              <a:rPr lang="cs-CZ" sz="9600" dirty="0"/>
              <a:t>v </a:t>
            </a:r>
            <a:r>
              <a:rPr lang="cs-CZ" sz="9600" b="1" dirty="0"/>
              <a:t>Lipsku</a:t>
            </a:r>
            <a:r>
              <a:rPr lang="cs-CZ" sz="9600" dirty="0"/>
              <a:t>, zasnoubení</a:t>
            </a:r>
          </a:p>
          <a:p>
            <a:pPr>
              <a:buFont typeface="Arial"/>
              <a:buChar char="•"/>
            </a:pPr>
            <a:r>
              <a:rPr lang="cs-CZ" sz="9600" dirty="0"/>
              <a:t>1878 – sňatek v </a:t>
            </a:r>
            <a:r>
              <a:rPr lang="cs-CZ" sz="9600" b="1" dirty="0"/>
              <a:t>New Yorku</a:t>
            </a:r>
          </a:p>
          <a:p>
            <a:pPr>
              <a:buFont typeface="Arial"/>
              <a:buChar char="•"/>
            </a:pPr>
            <a:r>
              <a:rPr lang="cs-CZ" sz="9600" dirty="0"/>
              <a:t>1879 – narození dcery </a:t>
            </a:r>
            <a:r>
              <a:rPr lang="cs-CZ" sz="9600" b="1" dirty="0"/>
              <a:t>Alice</a:t>
            </a:r>
          </a:p>
          <a:p>
            <a:pPr>
              <a:buFont typeface="Arial"/>
              <a:buChar char="•"/>
            </a:pPr>
            <a:r>
              <a:rPr lang="cs-CZ" sz="9600" dirty="0"/>
              <a:t>1880 – narození syna </a:t>
            </a:r>
            <a:r>
              <a:rPr lang="cs-CZ" sz="9600" b="1" dirty="0" smtClean="0"/>
              <a:t>Herberta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1882 – přistěhování do Prahy s rodinou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1886 </a:t>
            </a:r>
            <a:r>
              <a:rPr lang="cs-CZ" sz="9600" dirty="0"/>
              <a:t>– narození syna </a:t>
            </a:r>
            <a:r>
              <a:rPr lang="cs-CZ" sz="9600" b="1" dirty="0"/>
              <a:t>Jana</a:t>
            </a:r>
          </a:p>
          <a:p>
            <a:pPr>
              <a:buFont typeface="Arial"/>
              <a:buChar char="•"/>
            </a:pPr>
            <a:r>
              <a:rPr lang="cs-CZ" sz="9600" dirty="0"/>
              <a:t>1890 – narození dcery </a:t>
            </a:r>
            <a:r>
              <a:rPr lang="cs-CZ" sz="9600" dirty="0" err="1"/>
              <a:t>Eleanory</a:t>
            </a:r>
            <a:r>
              <a:rPr lang="cs-CZ" sz="9600" dirty="0"/>
              <a:t> (2. března) a její úmrtí 18. </a:t>
            </a:r>
            <a:r>
              <a:rPr lang="cs-CZ" sz="9600" dirty="0" smtClean="0"/>
              <a:t>července 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1891 </a:t>
            </a:r>
            <a:r>
              <a:rPr lang="cs-CZ" sz="9600" dirty="0"/>
              <a:t>– narození dcery Olgy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1914 – v </a:t>
            </a:r>
            <a:r>
              <a:rPr lang="cs-CZ" sz="9600" b="1" dirty="0" smtClean="0"/>
              <a:t>exilu</a:t>
            </a:r>
            <a:r>
              <a:rPr lang="cs-CZ" sz="9600" dirty="0" smtClean="0"/>
              <a:t> s dcerou </a:t>
            </a:r>
            <a:r>
              <a:rPr lang="cs-CZ" sz="9600" b="1" dirty="0" smtClean="0"/>
              <a:t>Olgou</a:t>
            </a:r>
            <a:r>
              <a:rPr lang="cs-CZ" sz="9600" dirty="0" smtClean="0"/>
              <a:t> (manželka a tři děti zůstaly v Čechách) 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1915 </a:t>
            </a:r>
            <a:r>
              <a:rPr lang="cs-CZ" sz="9600" dirty="0"/>
              <a:t>– úmrtí syna </a:t>
            </a:r>
            <a:r>
              <a:rPr lang="cs-CZ" sz="9600" b="1" dirty="0"/>
              <a:t>Herberta</a:t>
            </a:r>
          </a:p>
          <a:p>
            <a:pPr>
              <a:buFont typeface="Arial"/>
              <a:buChar char="•"/>
            </a:pPr>
            <a:r>
              <a:rPr lang="cs-CZ" sz="9600" dirty="0"/>
              <a:t>1918 – návrat do Prahy z </a:t>
            </a:r>
            <a:r>
              <a:rPr lang="cs-CZ" sz="9600" b="1" dirty="0" smtClean="0"/>
              <a:t>exilu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1923 – úmrtí manželky </a:t>
            </a:r>
            <a:r>
              <a:rPr lang="cs-CZ" sz="9600" b="1" dirty="0" smtClean="0"/>
              <a:t>Charlotty</a:t>
            </a:r>
          </a:p>
          <a:p>
            <a:pPr>
              <a:buFont typeface="Arial"/>
              <a:buChar char="•"/>
            </a:pPr>
            <a:r>
              <a:rPr lang="cs-CZ" sz="9600" dirty="0" smtClean="0"/>
              <a:t>1937 </a:t>
            </a:r>
            <a:r>
              <a:rPr lang="cs-CZ" sz="9600" dirty="0"/>
              <a:t>– zemřel na zámku v </a:t>
            </a:r>
            <a:r>
              <a:rPr lang="cs-CZ" sz="9600" b="1" dirty="0" smtClean="0"/>
              <a:t>Lánech</a:t>
            </a:r>
            <a:br>
              <a:rPr lang="cs-CZ" sz="9600" b="1" dirty="0" smtClean="0"/>
            </a:br>
            <a:endParaRPr lang="cs-CZ" sz="9600" b="1" dirty="0" smtClean="0"/>
          </a:p>
          <a:p>
            <a:pPr>
              <a:buFont typeface="Arial"/>
              <a:buChar char="•"/>
            </a:pPr>
            <a:r>
              <a:rPr lang="cs-CZ" sz="9600" dirty="0" smtClean="0"/>
              <a:t>Po sňatku s Charlottou </a:t>
            </a:r>
            <a:r>
              <a:rPr lang="cs-CZ" sz="9600" b="1" dirty="0" smtClean="0"/>
              <a:t>Garrigue</a:t>
            </a:r>
            <a:r>
              <a:rPr lang="cs-CZ" sz="9600" dirty="0" smtClean="0"/>
              <a:t> Tomáš Masaryk získal další příjmení = Tomáš </a:t>
            </a:r>
            <a:r>
              <a:rPr lang="cs-CZ" sz="9600" b="1" dirty="0" smtClean="0"/>
              <a:t>Garrigue</a:t>
            </a:r>
            <a:r>
              <a:rPr lang="cs-CZ" sz="9600" dirty="0" smtClean="0"/>
              <a:t> Masaryk + Charlotta Garrigue </a:t>
            </a:r>
            <a:r>
              <a:rPr lang="cs-CZ" sz="9600" b="1" dirty="0" smtClean="0"/>
              <a:t>Masaryková</a:t>
            </a:r>
            <a:endParaRPr lang="cs-CZ" sz="9600" b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4701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116632"/>
            <a:ext cx="5770984" cy="1143000"/>
          </a:xfrm>
        </p:spPr>
        <p:txBody>
          <a:bodyPr/>
          <a:lstStyle/>
          <a:p>
            <a:r>
              <a:rPr lang="cs-CZ" dirty="0" smtClean="0"/>
              <a:t>Zajímavosti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</a:t>
            </a:r>
            <a:r>
              <a:rPr lang="cs-CZ" sz="2400" dirty="0" smtClean="0"/>
              <a:t>yn</a:t>
            </a:r>
            <a:r>
              <a:rPr lang="cs-CZ" sz="2800" dirty="0" smtClean="0"/>
              <a:t> </a:t>
            </a:r>
            <a:r>
              <a:rPr lang="cs-CZ" sz="2800" b="1" dirty="0" smtClean="0"/>
              <a:t>Jan Garrigue Masaryk</a:t>
            </a:r>
          </a:p>
          <a:p>
            <a:r>
              <a:rPr lang="cs-CZ" sz="2400" dirty="0" smtClean="0"/>
              <a:t>Jeden z </a:t>
            </a:r>
            <a:r>
              <a:rPr lang="cs-CZ" sz="2400" b="1" dirty="0" smtClean="0"/>
              <a:t>nejvýznačnějších československých diplomatů </a:t>
            </a:r>
            <a:r>
              <a:rPr lang="cs-CZ" sz="2400" dirty="0" smtClean="0"/>
              <a:t>1.pol. 20.století</a:t>
            </a:r>
          </a:p>
          <a:p>
            <a:r>
              <a:rPr lang="cs-CZ" sz="2400" dirty="0" smtClean="0"/>
              <a:t>mimo jiné – </a:t>
            </a:r>
            <a:r>
              <a:rPr lang="cs-CZ" sz="2400" b="1" dirty="0" smtClean="0"/>
              <a:t>vyslanec </a:t>
            </a:r>
            <a:r>
              <a:rPr lang="cs-CZ" sz="2400" dirty="0" smtClean="0"/>
              <a:t>v Londýně, </a:t>
            </a:r>
            <a:r>
              <a:rPr lang="cs-CZ" sz="2400" b="1" dirty="0" smtClean="0"/>
              <a:t>ministr zahraničí </a:t>
            </a:r>
            <a:r>
              <a:rPr lang="cs-CZ" sz="2400" dirty="0" smtClean="0"/>
              <a:t>Benešovy exilové vlády a ministr zahraničí ve vládě Klementa Gottwalda</a:t>
            </a:r>
          </a:p>
          <a:p>
            <a:r>
              <a:rPr lang="cs-CZ" sz="2400" dirty="0" smtClean="0"/>
              <a:t>V únoru 1948 </a:t>
            </a:r>
            <a:r>
              <a:rPr lang="cs-CZ" sz="2400" b="1" dirty="0" smtClean="0"/>
              <a:t>odmítl odstoupit </a:t>
            </a:r>
            <a:r>
              <a:rPr lang="cs-CZ" sz="2400" dirty="0" smtClean="0"/>
              <a:t>s ostatními demokratickými ministry – několik dní poté za nevyjasněných okolností </a:t>
            </a:r>
            <a:r>
              <a:rPr lang="cs-CZ" sz="2400" b="1" dirty="0" smtClean="0"/>
              <a:t>zemře</a:t>
            </a:r>
            <a:r>
              <a:rPr lang="cs-CZ" sz="2400" dirty="0" smtClean="0"/>
              <a:t>l.</a:t>
            </a:r>
          </a:p>
        </p:txBody>
      </p:sp>
    </p:spTree>
    <p:extLst>
      <p:ext uri="{BB962C8B-B14F-4D97-AF65-F5344CB8AC3E}">
        <p14:creationId xmlns:p14="http://schemas.microsoft.com/office/powerpoint/2010/main" xmlns="" val="3283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868</Words>
  <Application>Microsoft Office PowerPoint</Application>
  <PresentationFormat>Předvádění na obrazovce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Snímek 1</vt:lpstr>
      <vt:lpstr>SADA č. 1 Identifikátor: VY_32_INOVACE_CJ.4.007 Vzdělávací oblast: Jazyk a jazyková komunikace Vyučovací předmět : Český jazyk a literaturaějepis </vt:lpstr>
      <vt:lpstr>Tomáš Garrigue Masaryk</vt:lpstr>
      <vt:lpstr>ŽIVOT (1850-1937)</vt:lpstr>
      <vt:lpstr>Snímek 5</vt:lpstr>
      <vt:lpstr>Snímek 6</vt:lpstr>
      <vt:lpstr>Charlotta  Garrigue - Masaryková</vt:lpstr>
      <vt:lpstr>Rodina</vt:lpstr>
      <vt:lpstr>Zajímavosti :</vt:lpstr>
      <vt:lpstr>Některé z jeho citátů :</vt:lpstr>
      <vt:lpstr>DŮLEŽITÉ!!</vt:lpstr>
      <vt:lpstr>Možná nevíte, že…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50</cp:revision>
  <dcterms:created xsi:type="dcterms:W3CDTF">2012-05-22T12:32:16Z</dcterms:created>
  <dcterms:modified xsi:type="dcterms:W3CDTF">2014-08-26T11:13:09Z</dcterms:modified>
</cp:coreProperties>
</file>