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57" r:id="rId2"/>
    <p:sldId id="258" r:id="rId3"/>
    <p:sldId id="263" r:id="rId4"/>
    <p:sldId id="259" r:id="rId5"/>
    <p:sldId id="260" r:id="rId6"/>
    <p:sldId id="262" r:id="rId7"/>
    <p:sldId id="264" r:id="rId8"/>
    <p:sldId id="265" r:id="rId9"/>
    <p:sldId id="266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895" autoAdjust="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ACE8D-66E2-4244-AB97-B9B4C33A5AA7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F4B18-7C49-4F5A-AFC8-9BCEC903BD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515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1063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8922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896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3CC96-5CD9-4659-AA62-DEB9397F2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0937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7973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5117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37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4539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5722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5854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0933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5F32B-3644-469A-8B77-DBFD238B3C1F}" type="datetimeFigureOut">
              <a:rPr lang="cs-CZ" smtClean="0"/>
              <a:pPr/>
              <a:t>26.8.2014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948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srovname.cz/cz/500/1359132/astrid-lindgrenova-cd-pipi-dlouha-puncocha.jpg" TargetMode="External"/><Relationship Id="rId7" Type="http://schemas.openxmlformats.org/officeDocument/2006/relationships/hyperlink" Target="http://upload.wikimedia.org/wikipedia/commons/thumb/0/06/EU-Sweden.svg/290px-EU-Sweden.svg.png" TargetMode="External"/><Relationship Id="rId2" Type="http://schemas.openxmlformats.org/officeDocument/2006/relationships/hyperlink" Target="http://upload.wikimedia.org/wikipedia/commons/6/6c/Astrid_Lindgren_192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8/8d/Greater_coat_of_arms_of_Sweden.svg/90px-Greater_coat_of_arms_of_Sweden.svg.png" TargetMode="External"/><Relationship Id="rId5" Type="http://schemas.openxmlformats.org/officeDocument/2006/relationships/hyperlink" Target="http://upload.wikimedia.org/wikipedia/commons/thumb/4/4c/Flag_of_Sweden.svg/110px-Flag_of_Sweden.svg.png" TargetMode="External"/><Relationship Id="rId4" Type="http://schemas.openxmlformats.org/officeDocument/2006/relationships/hyperlink" Target="http://im9.cz/iR/importprodukt-orig/871/871e2003f7e3e0ba313cdd4e4e42951d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Nové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60350"/>
            <a:ext cx="882650" cy="1223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952753" y="1571417"/>
            <a:ext cx="33019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PROJEKT EU - PENÍZE ŠKOLÁM</a:t>
            </a:r>
          </a:p>
        </p:txBody>
      </p:sp>
      <p:graphicFrame>
        <p:nvGraphicFramePr>
          <p:cNvPr id="60500" name="Group 8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811450724"/>
              </p:ext>
            </p:extLst>
          </p:nvPr>
        </p:nvGraphicFramePr>
        <p:xfrm>
          <a:off x="539750" y="2492375"/>
          <a:ext cx="8008938" cy="1582738"/>
        </p:xfrm>
        <a:graphic>
          <a:graphicData uri="http://schemas.openxmlformats.org/drawingml/2006/table">
            <a:tbl>
              <a:tblPr/>
              <a:tblGrid>
                <a:gridCol w="2559050"/>
                <a:gridCol w="5449888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Registrační číslo projektu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CZ.1.07/1.4.00/21.3313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Název projektu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Moderní škola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Šablona III/2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Inovace a zkvalitnění výuky prostřednictvím 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0" name="Rectangle 88"/>
          <p:cNvSpPr>
            <a:spLocks noChangeArrowheads="1"/>
          </p:cNvSpPr>
          <p:nvPr/>
        </p:nvSpPr>
        <p:spPr bwMode="auto">
          <a:xfrm>
            <a:off x="1387663" y="4320889"/>
            <a:ext cx="6198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 dirty="0">
                <a:latin typeface="Arial" charset="0"/>
                <a:ea typeface="Times New Roman" pitchFamily="18" charset="0"/>
                <a:cs typeface="Arial" charset="0"/>
              </a:rPr>
              <a:t>Tento materiál byl vytvořen v rámci projektu Operačního programu</a:t>
            </a:r>
          </a:p>
          <a:p>
            <a:pPr algn="ctr" eaLnBrk="0" hangingPunct="0"/>
            <a:r>
              <a:rPr lang="cs-CZ" sz="1600" dirty="0">
                <a:latin typeface="Arial" charset="0"/>
                <a:ea typeface="Times New Roman" pitchFamily="18" charset="0"/>
                <a:cs typeface="Arial" charset="0"/>
              </a:rPr>
              <a:t>Vzdělávání pro konkurenceschopnost.</a:t>
            </a:r>
          </a:p>
        </p:txBody>
      </p:sp>
      <p:pic>
        <p:nvPicPr>
          <p:cNvPr id="3091" name="Picture 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5084763"/>
            <a:ext cx="601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5802"/>
            <a:ext cx="4114800" cy="1143000"/>
          </a:xfrm>
        </p:spPr>
        <p:txBody>
          <a:bodyPr>
            <a:normAutofit/>
          </a:bodyPr>
          <a:lstStyle/>
          <a:p>
            <a:pPr algn="l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Použité zdroje: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r>
              <a:rPr lang="cs-CZ" sz="1600" u="sng" dirty="0" smtClean="0">
                <a:latin typeface="Arial" pitchFamily="34" charset="0"/>
                <a:cs typeface="Arial" pitchFamily="34" charset="0"/>
                <a:hlinkClick r:id="rId2"/>
              </a:rPr>
              <a:t>http://upload.wikimedia.org/wikipedia/commons/6/6c/Astrid_Lindgren_1924.jpg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u="sng" dirty="0" smtClean="0">
                <a:latin typeface="Arial" pitchFamily="34" charset="0"/>
                <a:cs typeface="Arial" pitchFamily="34" charset="0"/>
                <a:hlinkClick r:id="rId3"/>
              </a:rPr>
              <a:t>http://image.</a:t>
            </a:r>
            <a:r>
              <a:rPr lang="cs-CZ" sz="1600" u="sng" dirty="0" err="1" smtClean="0">
                <a:latin typeface="Arial" pitchFamily="34" charset="0"/>
                <a:cs typeface="Arial" pitchFamily="34" charset="0"/>
                <a:hlinkClick r:id="rId3"/>
              </a:rPr>
              <a:t>srovname.cz</a:t>
            </a:r>
            <a:r>
              <a:rPr lang="cs-CZ" sz="1600" u="sng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cs-CZ" sz="1600" u="sng" dirty="0" err="1" smtClean="0">
                <a:latin typeface="Arial" pitchFamily="34" charset="0"/>
                <a:cs typeface="Arial" pitchFamily="34" charset="0"/>
                <a:hlinkClick r:id="rId3"/>
              </a:rPr>
              <a:t>cz</a:t>
            </a:r>
            <a:r>
              <a:rPr lang="cs-CZ" sz="1600" u="sng" dirty="0" smtClean="0">
                <a:latin typeface="Arial" pitchFamily="34" charset="0"/>
                <a:cs typeface="Arial" pitchFamily="34" charset="0"/>
                <a:hlinkClick r:id="rId3"/>
              </a:rPr>
              <a:t>/500/1359132/</a:t>
            </a:r>
            <a:r>
              <a:rPr lang="cs-CZ" sz="1600" u="sng" dirty="0" err="1" smtClean="0">
                <a:latin typeface="Arial" pitchFamily="34" charset="0"/>
                <a:cs typeface="Arial" pitchFamily="34" charset="0"/>
                <a:hlinkClick r:id="rId3"/>
              </a:rPr>
              <a:t>astrid</a:t>
            </a:r>
            <a:r>
              <a:rPr lang="cs-CZ" sz="1600" u="sng" dirty="0" smtClean="0">
                <a:latin typeface="Arial" pitchFamily="34" charset="0"/>
                <a:cs typeface="Arial" pitchFamily="34" charset="0"/>
                <a:hlinkClick r:id="rId3"/>
              </a:rPr>
              <a:t>-</a:t>
            </a:r>
            <a:r>
              <a:rPr lang="cs-CZ" sz="1600" u="sng" dirty="0" err="1" smtClean="0">
                <a:latin typeface="Arial" pitchFamily="34" charset="0"/>
                <a:cs typeface="Arial" pitchFamily="34" charset="0"/>
                <a:hlinkClick r:id="rId3"/>
              </a:rPr>
              <a:t>lindgrenova</a:t>
            </a:r>
            <a:r>
              <a:rPr lang="cs-CZ" sz="1600" u="sng" dirty="0" smtClean="0">
                <a:latin typeface="Arial" pitchFamily="34" charset="0"/>
                <a:cs typeface="Arial" pitchFamily="34" charset="0"/>
                <a:hlinkClick r:id="rId3"/>
              </a:rPr>
              <a:t>-cd-</a:t>
            </a:r>
            <a:r>
              <a:rPr lang="cs-CZ" sz="1600" u="sng" dirty="0" err="1" smtClean="0">
                <a:latin typeface="Arial" pitchFamily="34" charset="0"/>
                <a:cs typeface="Arial" pitchFamily="34" charset="0"/>
                <a:hlinkClick r:id="rId3"/>
              </a:rPr>
              <a:t>pipi</a:t>
            </a:r>
            <a:r>
              <a:rPr lang="cs-CZ" sz="1600" u="sng" dirty="0" smtClean="0">
                <a:latin typeface="Arial" pitchFamily="34" charset="0"/>
                <a:cs typeface="Arial" pitchFamily="34" charset="0"/>
                <a:hlinkClick r:id="rId3"/>
              </a:rPr>
              <a:t>-</a:t>
            </a:r>
            <a:r>
              <a:rPr lang="cs-CZ" sz="1600" u="sng" dirty="0" err="1" smtClean="0">
                <a:latin typeface="Arial" pitchFamily="34" charset="0"/>
                <a:cs typeface="Arial" pitchFamily="34" charset="0"/>
                <a:hlinkClick r:id="rId3"/>
              </a:rPr>
              <a:t>dlouha</a:t>
            </a:r>
            <a:r>
              <a:rPr lang="cs-CZ" sz="1600" u="sng" dirty="0" smtClean="0">
                <a:latin typeface="Arial" pitchFamily="34" charset="0"/>
                <a:cs typeface="Arial" pitchFamily="34" charset="0"/>
                <a:hlinkClick r:id="rId3"/>
              </a:rPr>
              <a:t>-</a:t>
            </a:r>
            <a:r>
              <a:rPr lang="cs-CZ" sz="1600" u="sng" dirty="0" err="1" smtClean="0">
                <a:latin typeface="Arial" pitchFamily="34" charset="0"/>
                <a:cs typeface="Arial" pitchFamily="34" charset="0"/>
                <a:hlinkClick r:id="rId3"/>
              </a:rPr>
              <a:t>puncocha.jpg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u="sng" dirty="0" smtClean="0">
                <a:latin typeface="Arial" pitchFamily="34" charset="0"/>
                <a:cs typeface="Arial" pitchFamily="34" charset="0"/>
                <a:hlinkClick r:id="rId4"/>
              </a:rPr>
              <a:t>http://im9.cz/</a:t>
            </a:r>
            <a:r>
              <a:rPr lang="cs-CZ" sz="1600" u="sng" dirty="0" err="1" smtClean="0">
                <a:latin typeface="Arial" pitchFamily="34" charset="0"/>
                <a:cs typeface="Arial" pitchFamily="34" charset="0"/>
                <a:hlinkClick r:id="rId4"/>
              </a:rPr>
              <a:t>iR</a:t>
            </a:r>
            <a:r>
              <a:rPr lang="cs-CZ" sz="1600" u="sng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cs-CZ" sz="1600" u="sng" dirty="0" err="1" smtClean="0">
                <a:latin typeface="Arial" pitchFamily="34" charset="0"/>
                <a:cs typeface="Arial" pitchFamily="34" charset="0"/>
                <a:hlinkClick r:id="rId4"/>
              </a:rPr>
              <a:t>importprodukt</a:t>
            </a:r>
            <a:r>
              <a:rPr lang="cs-CZ" sz="1600" u="sng" dirty="0" smtClean="0">
                <a:latin typeface="Arial" pitchFamily="34" charset="0"/>
                <a:cs typeface="Arial" pitchFamily="34" charset="0"/>
                <a:hlinkClick r:id="rId4"/>
              </a:rPr>
              <a:t>-</a:t>
            </a:r>
            <a:r>
              <a:rPr lang="cs-CZ" sz="1600" u="sng" dirty="0" err="1" smtClean="0">
                <a:latin typeface="Arial" pitchFamily="34" charset="0"/>
                <a:cs typeface="Arial" pitchFamily="34" charset="0"/>
                <a:hlinkClick r:id="rId4"/>
              </a:rPr>
              <a:t>orig</a:t>
            </a:r>
            <a:r>
              <a:rPr lang="cs-CZ" sz="1600" u="sng" dirty="0" smtClean="0">
                <a:latin typeface="Arial" pitchFamily="34" charset="0"/>
                <a:cs typeface="Arial" pitchFamily="34" charset="0"/>
                <a:hlinkClick r:id="rId4"/>
              </a:rPr>
              <a:t>/871/871e2003f7e3e0ba313cdd4e4e42951d.jpg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u="sng" dirty="0" smtClean="0">
                <a:latin typeface="Arial" pitchFamily="34" charset="0"/>
                <a:cs typeface="Arial" pitchFamily="34" charset="0"/>
                <a:hlinkClick r:id="rId5"/>
              </a:rPr>
              <a:t>http://upload.wikimedia.org/wikipedia/commons/thumb/4/4c/Flag_of_Sweden.svg/110px-Flag_of_Sweden.svg.png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u="sng" dirty="0" smtClean="0">
                <a:latin typeface="Arial" pitchFamily="34" charset="0"/>
                <a:cs typeface="Arial" pitchFamily="34" charset="0"/>
                <a:hlinkClick r:id="rId6"/>
              </a:rPr>
              <a:t>http://upload.wikimedia.org/wikipedia/commons/thumb/8/8d/Greater_coat_of_arms_of_Sweden.svg/90px-Greater_coat_of_arms_of_Sweden.svg.png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u="sng" dirty="0" smtClean="0">
                <a:latin typeface="Arial" pitchFamily="34" charset="0"/>
                <a:cs typeface="Arial" pitchFamily="34" charset="0"/>
                <a:hlinkClick r:id="rId7"/>
              </a:rPr>
              <a:t>http://upload.wikimedia.org/wikipedia/commons/thumb/0/06/EU-Sweden.svg/290px-EU-Sweden.svg.png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101778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673"/>
            <a:ext cx="8001000" cy="1368151"/>
          </a:xfrm>
        </p:spPr>
        <p:txBody>
          <a:bodyPr>
            <a:noAutofit/>
          </a:bodyPr>
          <a:lstStyle/>
          <a:p>
            <a:r>
              <a:rPr lang="cs-CZ" sz="1600" b="1" dirty="0" smtClean="0">
                <a:latin typeface="Arial" charset="0"/>
              </a:rPr>
              <a:t>SADA č. </a:t>
            </a:r>
            <a:r>
              <a:rPr lang="cs-CZ" sz="1600" dirty="0" smtClean="0">
                <a:latin typeface="Arial" charset="0"/>
              </a:rPr>
              <a:t>1</a:t>
            </a:r>
            <a:br>
              <a:rPr lang="cs-CZ" sz="1600" dirty="0" smtClean="0">
                <a:latin typeface="Arial" charset="0"/>
              </a:rPr>
            </a:br>
            <a:r>
              <a:rPr lang="cs-CZ" sz="1600" b="1" dirty="0" smtClean="0">
                <a:latin typeface="Arial" charset="0"/>
              </a:rPr>
              <a:t>Identifikátor: </a:t>
            </a:r>
            <a:r>
              <a:rPr lang="cs-CZ" sz="1600" dirty="0" smtClean="0">
                <a:latin typeface="Arial" charset="0"/>
              </a:rPr>
              <a:t>VY_32_INOVACE_CJ.4.008</a:t>
            </a:r>
            <a:br>
              <a:rPr lang="cs-CZ" sz="1600" dirty="0" smtClean="0">
                <a:latin typeface="Arial" charset="0"/>
              </a:rPr>
            </a:br>
            <a:r>
              <a:rPr lang="cs-CZ" sz="1600" dirty="0" smtClean="0">
                <a:latin typeface="Arial" charset="0"/>
              </a:rPr>
              <a:t/>
            </a:r>
            <a:br>
              <a:rPr lang="cs-CZ" sz="1600" dirty="0" smtClean="0">
                <a:latin typeface="Arial" charset="0"/>
              </a:rPr>
            </a:br>
            <a:r>
              <a:rPr lang="cs-CZ" sz="1600" b="1" dirty="0" smtClean="0">
                <a:latin typeface="Arial" charset="0"/>
              </a:rPr>
              <a:t>Vzdělávací oblast: </a:t>
            </a:r>
            <a:r>
              <a:rPr lang="cs-CZ" sz="1600" dirty="0" smtClean="0">
                <a:latin typeface="Arial" charset="0"/>
              </a:rPr>
              <a:t>Jazyk a jazyková komunikace</a:t>
            </a:r>
            <a:br>
              <a:rPr lang="cs-CZ" sz="1600" dirty="0" smtClean="0">
                <a:latin typeface="Arial" charset="0"/>
              </a:rPr>
            </a:br>
            <a:r>
              <a:rPr lang="cs-CZ" sz="1600" b="1" dirty="0" smtClean="0">
                <a:latin typeface="Arial" charset="0"/>
              </a:rPr>
              <a:t>Vyučovací předmět</a:t>
            </a:r>
            <a:r>
              <a:rPr lang="cs-CZ" sz="1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1600" b="1" dirty="0">
                <a:latin typeface="Arial" charset="0"/>
              </a:rPr>
              <a:t>: </a:t>
            </a:r>
            <a:r>
              <a:rPr lang="cs-CZ" sz="1600" dirty="0" smtClean="0">
                <a:latin typeface="Arial" charset="0"/>
              </a:rPr>
              <a:t>Český jazyk a </a:t>
            </a:r>
            <a:r>
              <a:rPr lang="cs-CZ" sz="1600" dirty="0" err="1" smtClean="0">
                <a:latin typeface="Arial" charset="0"/>
              </a:rPr>
              <a:t>literatura</a:t>
            </a:r>
            <a:r>
              <a:rPr lang="cs-CZ" sz="1600" dirty="0" err="1" smtClean="0">
                <a:solidFill>
                  <a:schemeClr val="bg1"/>
                </a:solidFill>
                <a:latin typeface="Arial" charset="0"/>
              </a:rPr>
              <a:t>pis</a:t>
            </a:r>
            <a:r>
              <a:rPr lang="cs-CZ" sz="1600" dirty="0" smtClean="0">
                <a:solidFill>
                  <a:schemeClr val="bg1"/>
                </a:solidFill>
              </a:rPr>
              <a:t/>
            </a:r>
            <a:br>
              <a:rPr lang="cs-CZ" sz="1600" dirty="0" smtClean="0">
                <a:solidFill>
                  <a:schemeClr val="bg1"/>
                </a:solidFill>
              </a:rPr>
            </a:br>
            <a:endParaRPr lang="cs-CZ" sz="1600" dirty="0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16113"/>
            <a:ext cx="8001000" cy="25193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Astrid Lindgrenová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Mgr. Jana Patková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Anotace: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Tento DUM lze využít k výkladu o švédské spisovatelce A. Lindgrenové.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Rozsah: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 min.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 prezentaci </a:t>
            </a:r>
            <a:r>
              <a:rPr 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DUMu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je nutný následující software: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Klíčová slova: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spisovatelka, Astrid Lindgrenová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Ročník: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9552" y="4632464"/>
            <a:ext cx="64087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Vzdělávací materiál vytvořen: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3.11.2013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Ověření ve výuce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Třída: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IV.A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Datum: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4.11. 2013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Vyučující: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Mgr.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Jana Patková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ASTRID LINDGRENOVÁ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628800"/>
            <a:ext cx="3240360" cy="4536504"/>
          </a:xfrm>
        </p:spPr>
      </p:pic>
    </p:spTree>
    <p:extLst>
      <p:ext uri="{BB962C8B-B14F-4D97-AF65-F5344CB8AC3E}">
        <p14:creationId xmlns:p14="http://schemas.microsoft.com/office/powerpoint/2010/main" xmlns="" val="22824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cs-CZ" dirty="0" smtClean="0"/>
              <a:t>Život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smtClean="0"/>
              <a:t>1907-2002</a:t>
            </a:r>
          </a:p>
          <a:p>
            <a:r>
              <a:rPr lang="cs-CZ" dirty="0" smtClean="0"/>
              <a:t>Velmi úspěšná švédská autorka knih pro děti</a:t>
            </a:r>
          </a:p>
          <a:p>
            <a:r>
              <a:rPr lang="cs-CZ" dirty="0"/>
              <a:t>p</a:t>
            </a:r>
            <a:r>
              <a:rPr lang="cs-CZ" dirty="0" smtClean="0"/>
              <a:t>říběhy pro děti, romány, povídky, divadelní hry, poezie, filmové a divadelní scénáře</a:t>
            </a:r>
          </a:p>
          <a:p>
            <a:r>
              <a:rPr lang="cs-CZ" dirty="0" smtClean="0"/>
              <a:t>1958 – udělena cena Hanse Christiana Andersena = nejvyšší možné ocenění autorů dětských knih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610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NEJZNÁMĚJŠÍ DÍLA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cs-CZ" b="1" dirty="0" err="1" smtClean="0"/>
              <a:t>Pipi</a:t>
            </a:r>
            <a:r>
              <a:rPr lang="cs-CZ" b="1" dirty="0" smtClean="0"/>
              <a:t> dlouhá punčocha 1945</a:t>
            </a:r>
          </a:p>
          <a:p>
            <a:r>
              <a:rPr lang="cs-CZ" b="1" dirty="0" smtClean="0"/>
              <a:t>Děti z </a:t>
            </a:r>
            <a:r>
              <a:rPr lang="cs-CZ" b="1" dirty="0" err="1" smtClean="0"/>
              <a:t>Bullerbynu</a:t>
            </a:r>
            <a:r>
              <a:rPr lang="cs-CZ" b="1" dirty="0" smtClean="0"/>
              <a:t> 1946</a:t>
            </a:r>
          </a:p>
          <a:p>
            <a:pPr marL="0" indent="0">
              <a:buNone/>
            </a:pPr>
            <a:r>
              <a:rPr lang="cs-CZ" dirty="0" smtClean="0"/>
              <a:t>Příběh o šesti dětech, které spolu zažívají různá dobrodružství. Celý děj je vyprávěn dívkou Lisou, která má dva bratry Bosse a </a:t>
            </a:r>
            <a:r>
              <a:rPr lang="cs-CZ" dirty="0" err="1" smtClean="0"/>
              <a:t>Lasse</a:t>
            </a:r>
            <a:r>
              <a:rPr lang="cs-CZ" dirty="0" smtClean="0"/>
              <a:t>. Děti bydlí v osadě </a:t>
            </a:r>
            <a:r>
              <a:rPr lang="cs-CZ" dirty="0" err="1" smtClean="0"/>
              <a:t>Bullerbyn</a:t>
            </a:r>
            <a:r>
              <a:rPr lang="cs-CZ" dirty="0" smtClean="0"/>
              <a:t> a chodí do jednotřídky do </a:t>
            </a:r>
            <a:r>
              <a:rPr lang="cs-CZ" dirty="0" err="1" smtClean="0"/>
              <a:t>Storbynu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81597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ČETLI JSTE TYTO KNIHY?</a:t>
            </a:r>
            <a:br>
              <a:rPr lang="cs-CZ" dirty="0" smtClean="0"/>
            </a:br>
            <a:r>
              <a:rPr lang="cs-CZ" dirty="0" smtClean="0"/>
              <a:t>VÍTE O ČEM JSOU?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1" y="2420888"/>
            <a:ext cx="3292375" cy="333666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276872"/>
            <a:ext cx="2369608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479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50"/>
            <a:ext cx="8229600" cy="1143000"/>
          </a:xfrm>
        </p:spPr>
        <p:txBody>
          <a:bodyPr/>
          <a:lstStyle/>
          <a:p>
            <a:r>
              <a:rPr lang="cs-CZ" dirty="0" smtClean="0"/>
              <a:t>Zajímavosti o Švédsku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544616"/>
          </a:xfrm>
        </p:spPr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očet obyvatel: 9 555 893</a:t>
            </a:r>
          </a:p>
          <a:p>
            <a:r>
              <a:rPr lang="cs-CZ" dirty="0" smtClean="0"/>
              <a:t>Švédské království</a:t>
            </a:r>
          </a:p>
          <a:p>
            <a:r>
              <a:rPr lang="cs-CZ" dirty="0" smtClean="0"/>
              <a:t>Skandinávský poloostrov</a:t>
            </a:r>
          </a:p>
          <a:p>
            <a:r>
              <a:rPr lang="cs-CZ" dirty="0"/>
              <a:t>s</a:t>
            </a:r>
            <a:r>
              <a:rPr lang="cs-CZ" dirty="0" smtClean="0"/>
              <a:t>ever Evropy</a:t>
            </a:r>
          </a:p>
          <a:p>
            <a:r>
              <a:rPr lang="cs-CZ" dirty="0"/>
              <a:t>h</a:t>
            </a:r>
            <a:r>
              <a:rPr lang="cs-CZ" dirty="0" smtClean="0"/>
              <a:t>raniční státy: Norsko, Finsko</a:t>
            </a:r>
          </a:p>
          <a:p>
            <a:r>
              <a:rPr lang="cs-CZ" dirty="0"/>
              <a:t>s</a:t>
            </a:r>
            <a:r>
              <a:rPr lang="cs-CZ" dirty="0" smtClean="0"/>
              <a:t>tát Evropské unie</a:t>
            </a:r>
          </a:p>
          <a:p>
            <a:r>
              <a:rPr lang="cs-CZ" dirty="0"/>
              <a:t>h</a:t>
            </a:r>
            <a:r>
              <a:rPr lang="cs-CZ" dirty="0" smtClean="0"/>
              <a:t>lavní město: Stockholm</a:t>
            </a:r>
          </a:p>
          <a:p>
            <a:r>
              <a:rPr lang="cs-CZ" dirty="0"/>
              <a:t>ú</a:t>
            </a:r>
            <a:r>
              <a:rPr lang="cs-CZ" dirty="0" smtClean="0"/>
              <a:t>řední jazyk: švédština</a:t>
            </a:r>
          </a:p>
          <a:p>
            <a:r>
              <a:rPr lang="cs-CZ" dirty="0"/>
              <a:t>m</a:t>
            </a:r>
            <a:r>
              <a:rPr lang="cs-CZ" dirty="0" smtClean="0"/>
              <a:t>ěna: švédská koruna (SEK)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6464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Švédsko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484784"/>
            <a:ext cx="5513292" cy="4639518"/>
          </a:xfrm>
        </p:spPr>
      </p:pic>
    </p:spTree>
    <p:extLst>
      <p:ext uri="{BB962C8B-B14F-4D97-AF65-F5344CB8AC3E}">
        <p14:creationId xmlns:p14="http://schemas.microsoft.com/office/powerpoint/2010/main" xmlns="" val="297620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cs-CZ" dirty="0" smtClean="0"/>
              <a:t>Vlajka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00808"/>
            <a:ext cx="4386064" cy="274129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60332" y="62068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Státní znak</a:t>
            </a:r>
            <a:endParaRPr lang="cs-CZ" sz="3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0332" y="1412776"/>
            <a:ext cx="3393554" cy="394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009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229</Words>
  <Application>Microsoft Office PowerPoint</Application>
  <PresentationFormat>Předvádění na obrazovce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Snímek 1</vt:lpstr>
      <vt:lpstr>SADA č. 1 Identifikátor: VY_32_INOVACE_CJ.4.008  Vzdělávací oblast: Jazyk a jazyková komunikace Vyučovací předmět : Český jazyk a literaturapis </vt:lpstr>
      <vt:lpstr>ASTRID LINDGRENOVÁ</vt:lpstr>
      <vt:lpstr>Život</vt:lpstr>
      <vt:lpstr>NEJZNÁMĚJŠÍ DÍLA</vt:lpstr>
      <vt:lpstr>ČETLI JSTE TYTO KNIHY? VÍTE O ČEM JSOU?</vt:lpstr>
      <vt:lpstr>Zajímavosti o Švédsku</vt:lpstr>
      <vt:lpstr>Švédsko</vt:lpstr>
      <vt:lpstr>Snímek 9</vt:lpstr>
      <vt:lpstr>Použité 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Uzivatel1</dc:creator>
  <cp:lastModifiedBy>Uzivatel1</cp:lastModifiedBy>
  <cp:revision>48</cp:revision>
  <dcterms:created xsi:type="dcterms:W3CDTF">2012-05-22T12:32:16Z</dcterms:created>
  <dcterms:modified xsi:type="dcterms:W3CDTF">2014-08-26T11:17:53Z</dcterms:modified>
</cp:coreProperties>
</file>