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257" r:id="rId2"/>
    <p:sldId id="258" r:id="rId3"/>
    <p:sldId id="298" r:id="rId4"/>
    <p:sldId id="292" r:id="rId5"/>
    <p:sldId id="299" r:id="rId6"/>
    <p:sldId id="276" r:id="rId7"/>
    <p:sldId id="277" r:id="rId8"/>
    <p:sldId id="275" r:id="rId9"/>
    <p:sldId id="288" r:id="rId10"/>
    <p:sldId id="278" r:id="rId11"/>
    <p:sldId id="280" r:id="rId12"/>
    <p:sldId id="281" r:id="rId13"/>
    <p:sldId id="283" r:id="rId14"/>
    <p:sldId id="284" r:id="rId15"/>
    <p:sldId id="285" r:id="rId16"/>
    <p:sldId id="300" r:id="rId17"/>
    <p:sldId id="289" r:id="rId18"/>
    <p:sldId id="290" r:id="rId19"/>
    <p:sldId id="291" r:id="rId20"/>
    <p:sldId id="294" r:id="rId21"/>
    <p:sldId id="295" r:id="rId22"/>
    <p:sldId id="297" r:id="rId23"/>
    <p:sldId id="301" r:id="rId24"/>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20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1A45F32B-3644-469A-8B77-DBFD238B3C1F}" type="datetimeFigureOut">
              <a:rPr lang="cs-CZ" smtClean="0"/>
              <a:pPr/>
              <a:t>26.8.2014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9ECAF9C-5177-4621-A4CD-6A4C6968D76D}" type="slidenum">
              <a:rPr lang="cs-CZ" smtClean="0"/>
              <a:pPr/>
              <a:t>‹#›</a:t>
            </a:fld>
            <a:endParaRPr lang="cs-CZ"/>
          </a:p>
        </p:txBody>
      </p:sp>
    </p:spTree>
    <p:extLst>
      <p:ext uri="{BB962C8B-B14F-4D97-AF65-F5344CB8AC3E}">
        <p14:creationId xmlns:p14="http://schemas.microsoft.com/office/powerpoint/2010/main" xmlns="" val="1260150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A45F32B-3644-469A-8B77-DBFD238B3C1F}" type="datetimeFigureOut">
              <a:rPr lang="cs-CZ" smtClean="0"/>
              <a:pPr/>
              <a:t>26.8.2014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9ECAF9C-5177-4621-A4CD-6A4C6968D76D}" type="slidenum">
              <a:rPr lang="cs-CZ" smtClean="0"/>
              <a:pPr/>
              <a:t>‹#›</a:t>
            </a:fld>
            <a:endParaRPr lang="cs-CZ"/>
          </a:p>
        </p:txBody>
      </p:sp>
    </p:spTree>
    <p:extLst>
      <p:ext uri="{BB962C8B-B14F-4D97-AF65-F5344CB8AC3E}">
        <p14:creationId xmlns:p14="http://schemas.microsoft.com/office/powerpoint/2010/main" xmlns="" val="3221087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A45F32B-3644-469A-8B77-DBFD238B3C1F}" type="datetimeFigureOut">
              <a:rPr lang="cs-CZ" smtClean="0"/>
              <a:pPr/>
              <a:t>26.8.2014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9ECAF9C-5177-4621-A4CD-6A4C6968D76D}" type="slidenum">
              <a:rPr lang="cs-CZ" smtClean="0"/>
              <a:pPr/>
              <a:t>‹#›</a:t>
            </a:fld>
            <a:endParaRPr lang="cs-CZ"/>
          </a:p>
        </p:txBody>
      </p:sp>
    </p:spTree>
    <p:extLst>
      <p:ext uri="{BB962C8B-B14F-4D97-AF65-F5344CB8AC3E}">
        <p14:creationId xmlns:p14="http://schemas.microsoft.com/office/powerpoint/2010/main" xmlns="" val="348653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566738" y="304800"/>
            <a:ext cx="8008937" cy="57150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6"/>
          <p:cNvSpPr>
            <a:spLocks noGrp="1" noChangeArrowheads="1"/>
          </p:cNvSpPr>
          <p:nvPr>
            <p:ph type="dt" sz="half" idx="10"/>
          </p:nvPr>
        </p:nvSpPr>
        <p:spPr>
          <a:ln/>
        </p:spPr>
        <p:txBody>
          <a:bodyPr/>
          <a:lstStyle>
            <a:lvl1pPr>
              <a:defRPr/>
            </a:lvl1pPr>
          </a:lstStyle>
          <a:p>
            <a:pPr>
              <a:defRPr/>
            </a:pPr>
            <a:endParaRPr lang="cs-CZ"/>
          </a:p>
        </p:txBody>
      </p:sp>
      <p:sp>
        <p:nvSpPr>
          <p:cNvPr id="4" name="Rectangle 7"/>
          <p:cNvSpPr>
            <a:spLocks noGrp="1" noChangeArrowheads="1"/>
          </p:cNvSpPr>
          <p:nvPr>
            <p:ph type="ftr" sz="quarter" idx="11"/>
          </p:nvPr>
        </p:nvSpPr>
        <p:spPr>
          <a:ln/>
        </p:spPr>
        <p:txBody>
          <a:bodyPr/>
          <a:lstStyle>
            <a:lvl1pPr>
              <a:defRPr/>
            </a:lvl1pPr>
          </a:lstStyle>
          <a:p>
            <a:pPr>
              <a:defRPr/>
            </a:pPr>
            <a:endParaRPr lang="cs-CZ"/>
          </a:p>
        </p:txBody>
      </p:sp>
      <p:sp>
        <p:nvSpPr>
          <p:cNvPr id="5" name="Rectangle 8"/>
          <p:cNvSpPr>
            <a:spLocks noGrp="1" noChangeArrowheads="1"/>
          </p:cNvSpPr>
          <p:nvPr>
            <p:ph type="sldNum" sz="quarter" idx="12"/>
          </p:nvPr>
        </p:nvSpPr>
        <p:spPr>
          <a:ln/>
        </p:spPr>
        <p:txBody>
          <a:bodyPr/>
          <a:lstStyle>
            <a:lvl1pPr>
              <a:defRPr/>
            </a:lvl1pPr>
          </a:lstStyle>
          <a:p>
            <a:pPr>
              <a:defRPr/>
            </a:pPr>
            <a:fld id="{0C03CC96-5CD9-4659-AA62-DEB9397F2818}" type="slidenum">
              <a:rPr lang="cs-CZ"/>
              <a:pPr>
                <a:defRPr/>
              </a:pPr>
              <a:t>‹#›</a:t>
            </a:fld>
            <a:endParaRPr lang="cs-CZ"/>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A45F32B-3644-469A-8B77-DBFD238B3C1F}" type="datetimeFigureOut">
              <a:rPr lang="cs-CZ" smtClean="0"/>
              <a:pPr/>
              <a:t>26.8.2014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9ECAF9C-5177-4621-A4CD-6A4C6968D76D}" type="slidenum">
              <a:rPr lang="cs-CZ" smtClean="0"/>
              <a:pPr/>
              <a:t>‹#›</a:t>
            </a:fld>
            <a:endParaRPr lang="cs-CZ"/>
          </a:p>
        </p:txBody>
      </p:sp>
    </p:spTree>
    <p:extLst>
      <p:ext uri="{BB962C8B-B14F-4D97-AF65-F5344CB8AC3E}">
        <p14:creationId xmlns:p14="http://schemas.microsoft.com/office/powerpoint/2010/main" xmlns="" val="3451390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1A45F32B-3644-469A-8B77-DBFD238B3C1F}" type="datetimeFigureOut">
              <a:rPr lang="cs-CZ" smtClean="0"/>
              <a:pPr/>
              <a:t>26.8.2014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9ECAF9C-5177-4621-A4CD-6A4C6968D76D}" type="slidenum">
              <a:rPr lang="cs-CZ" smtClean="0"/>
              <a:pPr/>
              <a:t>‹#›</a:t>
            </a:fld>
            <a:endParaRPr lang="cs-CZ"/>
          </a:p>
        </p:txBody>
      </p:sp>
    </p:spTree>
    <p:extLst>
      <p:ext uri="{BB962C8B-B14F-4D97-AF65-F5344CB8AC3E}">
        <p14:creationId xmlns:p14="http://schemas.microsoft.com/office/powerpoint/2010/main" xmlns="" val="3824910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A45F32B-3644-469A-8B77-DBFD238B3C1F}" type="datetimeFigureOut">
              <a:rPr lang="cs-CZ" smtClean="0"/>
              <a:pPr/>
              <a:t>26.8.2014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9ECAF9C-5177-4621-A4CD-6A4C6968D76D}" type="slidenum">
              <a:rPr lang="cs-CZ" smtClean="0"/>
              <a:pPr/>
              <a:t>‹#›</a:t>
            </a:fld>
            <a:endParaRPr lang="cs-CZ"/>
          </a:p>
        </p:txBody>
      </p:sp>
    </p:spTree>
    <p:extLst>
      <p:ext uri="{BB962C8B-B14F-4D97-AF65-F5344CB8AC3E}">
        <p14:creationId xmlns:p14="http://schemas.microsoft.com/office/powerpoint/2010/main" xmlns="" val="2610362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A45F32B-3644-469A-8B77-DBFD238B3C1F}" type="datetimeFigureOut">
              <a:rPr lang="cs-CZ" smtClean="0"/>
              <a:pPr/>
              <a:t>26.8.2014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9ECAF9C-5177-4621-A4CD-6A4C6968D76D}" type="slidenum">
              <a:rPr lang="cs-CZ" smtClean="0"/>
              <a:pPr/>
              <a:t>‹#›</a:t>
            </a:fld>
            <a:endParaRPr lang="cs-CZ"/>
          </a:p>
        </p:txBody>
      </p:sp>
    </p:spTree>
    <p:extLst>
      <p:ext uri="{BB962C8B-B14F-4D97-AF65-F5344CB8AC3E}">
        <p14:creationId xmlns:p14="http://schemas.microsoft.com/office/powerpoint/2010/main" xmlns="" val="3286374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1A45F32B-3644-469A-8B77-DBFD238B3C1F}" type="datetimeFigureOut">
              <a:rPr lang="cs-CZ" smtClean="0"/>
              <a:pPr/>
              <a:t>26.8.2014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9ECAF9C-5177-4621-A4CD-6A4C6968D76D}" type="slidenum">
              <a:rPr lang="cs-CZ" smtClean="0"/>
              <a:pPr/>
              <a:t>‹#›</a:t>
            </a:fld>
            <a:endParaRPr lang="cs-CZ"/>
          </a:p>
        </p:txBody>
      </p:sp>
    </p:spTree>
    <p:extLst>
      <p:ext uri="{BB962C8B-B14F-4D97-AF65-F5344CB8AC3E}">
        <p14:creationId xmlns:p14="http://schemas.microsoft.com/office/powerpoint/2010/main" xmlns="" val="2600763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A45F32B-3644-469A-8B77-DBFD238B3C1F}" type="datetimeFigureOut">
              <a:rPr lang="cs-CZ" smtClean="0"/>
              <a:pPr/>
              <a:t>26.8.2014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9ECAF9C-5177-4621-A4CD-6A4C6968D76D}" type="slidenum">
              <a:rPr lang="cs-CZ" smtClean="0"/>
              <a:pPr/>
              <a:t>‹#›</a:t>
            </a:fld>
            <a:endParaRPr lang="cs-CZ"/>
          </a:p>
        </p:txBody>
      </p:sp>
    </p:spTree>
    <p:extLst>
      <p:ext uri="{BB962C8B-B14F-4D97-AF65-F5344CB8AC3E}">
        <p14:creationId xmlns:p14="http://schemas.microsoft.com/office/powerpoint/2010/main" xmlns="" val="175175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1A45F32B-3644-469A-8B77-DBFD238B3C1F}" type="datetimeFigureOut">
              <a:rPr lang="cs-CZ" smtClean="0"/>
              <a:pPr/>
              <a:t>26.8.2014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9ECAF9C-5177-4621-A4CD-6A4C6968D76D}" type="slidenum">
              <a:rPr lang="cs-CZ" smtClean="0"/>
              <a:pPr/>
              <a:t>‹#›</a:t>
            </a:fld>
            <a:endParaRPr lang="cs-CZ"/>
          </a:p>
        </p:txBody>
      </p:sp>
    </p:spTree>
    <p:extLst>
      <p:ext uri="{BB962C8B-B14F-4D97-AF65-F5344CB8AC3E}">
        <p14:creationId xmlns:p14="http://schemas.microsoft.com/office/powerpoint/2010/main" xmlns="" val="2389656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1A45F32B-3644-469A-8B77-DBFD238B3C1F}" type="datetimeFigureOut">
              <a:rPr lang="cs-CZ" smtClean="0"/>
              <a:pPr/>
              <a:t>26.8.2014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9ECAF9C-5177-4621-A4CD-6A4C6968D76D}" type="slidenum">
              <a:rPr lang="cs-CZ" smtClean="0"/>
              <a:pPr/>
              <a:t>‹#›</a:t>
            </a:fld>
            <a:endParaRPr lang="cs-CZ"/>
          </a:p>
        </p:txBody>
      </p:sp>
    </p:spTree>
    <p:extLst>
      <p:ext uri="{BB962C8B-B14F-4D97-AF65-F5344CB8AC3E}">
        <p14:creationId xmlns:p14="http://schemas.microsoft.com/office/powerpoint/2010/main" xmlns="" val="3757853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45F32B-3644-469A-8B77-DBFD238B3C1F}" type="datetimeFigureOut">
              <a:rPr lang="cs-CZ" smtClean="0"/>
              <a:pPr/>
              <a:t>26.8.2014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CAF9C-5177-4621-A4CD-6A4C6968D76D}" type="slidenum">
              <a:rPr lang="cs-CZ" smtClean="0"/>
              <a:pPr/>
              <a:t>‹#›</a:t>
            </a:fld>
            <a:endParaRPr lang="cs-CZ"/>
          </a:p>
        </p:txBody>
      </p:sp>
    </p:spTree>
    <p:extLst>
      <p:ext uri="{BB962C8B-B14F-4D97-AF65-F5344CB8AC3E}">
        <p14:creationId xmlns:p14="http://schemas.microsoft.com/office/powerpoint/2010/main" xmlns="" val="163498863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Nové logo"/>
          <p:cNvPicPr>
            <a:picLocks noChangeAspect="1" noChangeArrowheads="1"/>
          </p:cNvPicPr>
          <p:nvPr/>
        </p:nvPicPr>
        <p:blipFill>
          <a:blip r:embed="rId2" cstate="print"/>
          <a:srcRect/>
          <a:stretch>
            <a:fillRect/>
          </a:stretch>
        </p:blipFill>
        <p:spPr bwMode="auto">
          <a:xfrm>
            <a:off x="4140200" y="260350"/>
            <a:ext cx="882650" cy="1223963"/>
          </a:xfrm>
          <a:prstGeom prst="rect">
            <a:avLst/>
          </a:prstGeom>
          <a:solidFill>
            <a:srgbClr val="FFFFFF"/>
          </a:solidFill>
          <a:ln w="9525">
            <a:noFill/>
            <a:miter lim="800000"/>
            <a:headEnd/>
            <a:tailEnd/>
          </a:ln>
        </p:spPr>
      </p:pic>
      <p:sp>
        <p:nvSpPr>
          <p:cNvPr id="3075" name="Rectangle 6"/>
          <p:cNvSpPr>
            <a:spLocks noChangeArrowheads="1"/>
          </p:cNvSpPr>
          <p:nvPr/>
        </p:nvSpPr>
        <p:spPr bwMode="auto">
          <a:xfrm>
            <a:off x="2771775" y="1557338"/>
            <a:ext cx="3663950" cy="366712"/>
          </a:xfrm>
          <a:prstGeom prst="rect">
            <a:avLst/>
          </a:prstGeom>
          <a:noFill/>
          <a:ln w="9525">
            <a:noFill/>
            <a:miter lim="800000"/>
            <a:headEnd/>
            <a:tailEnd/>
          </a:ln>
        </p:spPr>
        <p:txBody>
          <a:bodyPr wrap="none" anchor="ctr">
            <a:spAutoFit/>
          </a:bodyPr>
          <a:lstStyle/>
          <a:p>
            <a:pPr algn="ctr"/>
            <a:r>
              <a:rPr lang="cs-CZ">
                <a:solidFill>
                  <a:srgbClr val="000000"/>
                </a:solidFill>
                <a:latin typeface="Arial" charset="0"/>
                <a:cs typeface="Times New Roman" pitchFamily="18" charset="0"/>
              </a:rPr>
              <a:t>PROJEKT EU - PENÍZE ŠKOLÁM</a:t>
            </a:r>
          </a:p>
        </p:txBody>
      </p:sp>
      <p:graphicFrame>
        <p:nvGraphicFramePr>
          <p:cNvPr id="60500" name="Group 84"/>
          <p:cNvGraphicFramePr>
            <a:graphicFrameLocks noGrp="1"/>
          </p:cNvGraphicFramePr>
          <p:nvPr>
            <p:ph/>
            <p:extLst>
              <p:ext uri="{D42A27DB-BD31-4B8C-83A1-F6EECF244321}">
                <p14:modId xmlns:p14="http://schemas.microsoft.com/office/powerpoint/2010/main" xmlns="" val="180833969"/>
              </p:ext>
            </p:extLst>
          </p:nvPr>
        </p:nvGraphicFramePr>
        <p:xfrm>
          <a:off x="539750" y="2492375"/>
          <a:ext cx="8008938" cy="1582738"/>
        </p:xfrm>
        <a:graphic>
          <a:graphicData uri="http://schemas.openxmlformats.org/drawingml/2006/table">
            <a:tbl>
              <a:tblPr/>
              <a:tblGrid>
                <a:gridCol w="2559050"/>
                <a:gridCol w="5449888"/>
              </a:tblGrid>
              <a:tr h="527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charset="0"/>
                          <a:ea typeface="Times New Roman" pitchFamily="18" charset="0"/>
                          <a:cs typeface="Arial" charset="0"/>
                        </a:rPr>
                        <a:t>Registrační číslo projektu</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charset="0"/>
                          <a:ea typeface="Times New Roman" pitchFamily="18" charset="0"/>
                          <a:cs typeface="Arial" charset="0"/>
                        </a:rPr>
                        <a:t>CZ.1.07/1.4.00/21.3313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8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charset="0"/>
                          <a:ea typeface="Times New Roman" pitchFamily="18" charset="0"/>
                          <a:cs typeface="Arial" charset="0"/>
                        </a:rPr>
                        <a:t>Název projektu</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charset="0"/>
                          <a:ea typeface="Times New Roman" pitchFamily="18" charset="0"/>
                          <a:cs typeface="Arial" charset="0"/>
                        </a:rPr>
                        <a:t>Moderní škola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7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ea typeface="Times New Roman" pitchFamily="18" charset="0"/>
                          <a:cs typeface="Arial" charset="0"/>
                        </a:rPr>
                        <a:t>Šablona III/2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charset="0"/>
                          <a:ea typeface="Times New Roman" pitchFamily="18" charset="0"/>
                          <a:cs typeface="Arial" charset="0"/>
                        </a:rPr>
                        <a:t>Inovace a zkvalitnění výuky prostřednictvím ICT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090" name="Rectangle 88"/>
          <p:cNvSpPr>
            <a:spLocks noChangeArrowheads="1"/>
          </p:cNvSpPr>
          <p:nvPr/>
        </p:nvSpPr>
        <p:spPr bwMode="auto">
          <a:xfrm>
            <a:off x="1387663" y="4320889"/>
            <a:ext cx="6198813" cy="584775"/>
          </a:xfrm>
          <a:prstGeom prst="rect">
            <a:avLst/>
          </a:prstGeom>
          <a:noFill/>
          <a:ln w="9525">
            <a:noFill/>
            <a:miter lim="800000"/>
            <a:headEnd/>
            <a:tailEnd/>
          </a:ln>
        </p:spPr>
        <p:txBody>
          <a:bodyPr wrap="none" anchor="ctr">
            <a:spAutoFit/>
          </a:bodyPr>
          <a:lstStyle/>
          <a:p>
            <a:pPr algn="ctr"/>
            <a:r>
              <a:rPr lang="cs-CZ" sz="1600" dirty="0">
                <a:latin typeface="Arial" charset="0"/>
                <a:ea typeface="Times New Roman" pitchFamily="18" charset="0"/>
                <a:cs typeface="Arial" charset="0"/>
              </a:rPr>
              <a:t>Tento materiál byl vytvořen v rámci projektu Operačního programu</a:t>
            </a:r>
          </a:p>
          <a:p>
            <a:pPr algn="ctr" eaLnBrk="0" hangingPunct="0"/>
            <a:r>
              <a:rPr lang="cs-CZ" sz="1600" dirty="0">
                <a:latin typeface="Arial" charset="0"/>
                <a:ea typeface="Times New Roman" pitchFamily="18" charset="0"/>
                <a:cs typeface="Arial" charset="0"/>
              </a:rPr>
              <a:t>Vzdělávání pro konkurenceschopnost.</a:t>
            </a:r>
          </a:p>
        </p:txBody>
      </p:sp>
      <p:pic>
        <p:nvPicPr>
          <p:cNvPr id="3091" name="Picture 89"/>
          <p:cNvPicPr>
            <a:picLocks noChangeAspect="1" noChangeArrowheads="1"/>
          </p:cNvPicPr>
          <p:nvPr/>
        </p:nvPicPr>
        <p:blipFill>
          <a:blip r:embed="rId3" cstate="print"/>
          <a:srcRect/>
          <a:stretch>
            <a:fillRect/>
          </a:stretch>
        </p:blipFill>
        <p:spPr bwMode="auto">
          <a:xfrm>
            <a:off x="1547813" y="5084763"/>
            <a:ext cx="6019800" cy="14668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ODPOČÍVAJÍ ZDE NAŠI OSOBNOSTI:</a:t>
            </a:r>
            <a:br>
              <a:rPr lang="cs-CZ" b="1" dirty="0" smtClean="0"/>
            </a:br>
            <a:r>
              <a:rPr lang="cs-CZ" b="1" dirty="0" smtClean="0"/>
              <a:t>JAN NERUDA</a:t>
            </a:r>
            <a:endParaRPr lang="cs-CZ"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71600" y="1538790"/>
            <a:ext cx="6840760" cy="51305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7001178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Karel Hynek Mácha</a:t>
            </a:r>
            <a:endParaRPr lang="cs-CZ"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71600" y="1268760"/>
            <a:ext cx="7128792" cy="5345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2605242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SLAVÍN</a:t>
            </a:r>
            <a:endParaRPr lang="cs-CZ"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71599" y="1196752"/>
            <a:ext cx="7279309" cy="54582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6646221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Oblouk nad vchodem</a:t>
            </a:r>
            <a:br>
              <a:rPr lang="cs-CZ" b="1" dirty="0" smtClean="0"/>
            </a:br>
            <a:r>
              <a:rPr lang="cs-CZ" b="1" dirty="0" smtClean="0"/>
              <a:t>VSTUPNÍ PORTÁL</a:t>
            </a:r>
            <a:endParaRPr lang="cs-CZ"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87624" y="1484784"/>
            <a:ext cx="6984776" cy="52373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5403712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Dobová práce řemeslníků, ozdoby na dveřích hlavního vstupu do baziliky</a:t>
            </a:r>
            <a:endParaRPr lang="cs-CZ"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71600" y="1417601"/>
            <a:ext cx="6984776" cy="52373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7307157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Vnitřní výzdoba je v duchu gotiky, období vzniku stavby</a:t>
            </a:r>
            <a:endParaRPr lang="cs-CZ"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899592" y="1412776"/>
            <a:ext cx="7056784" cy="52913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7130158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b="1" dirty="0" smtClean="0"/>
              <a:t>Klenotnice</a:t>
            </a:r>
            <a:endParaRPr lang="cs-CZ" b="1" dirty="0"/>
          </a:p>
        </p:txBody>
      </p:sp>
      <p:sp>
        <p:nvSpPr>
          <p:cNvPr id="7" name="Zástupný symbol pro text 6"/>
          <p:cNvSpPr>
            <a:spLocks noGrp="1"/>
          </p:cNvSpPr>
          <p:nvPr>
            <p:ph type="body" idx="1"/>
          </p:nvPr>
        </p:nvSpPr>
        <p:spPr/>
        <p:txBody>
          <a:bodyPr/>
          <a:lstStyle/>
          <a:p>
            <a:pPr algn="ctr"/>
            <a:r>
              <a:rPr lang="cs-CZ" dirty="0" smtClean="0"/>
              <a:t>Církevní monstrance</a:t>
            </a:r>
            <a:endParaRPr lang="cs-CZ" dirty="0"/>
          </a:p>
        </p:txBody>
      </p:sp>
      <p:pic>
        <p:nvPicPr>
          <p:cNvPr id="1029" name="Picture 5" descr="C:\Users\PC\Pictures\Praha\Rodina 2013-2 244.jpg"/>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tretch>
            <a:fillRect/>
          </a:stretch>
        </p:blipFill>
        <p:spPr bwMode="auto">
          <a:xfrm>
            <a:off x="457200" y="2635448"/>
            <a:ext cx="4040188" cy="30301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8" name="Zástupný symbol pro text 7"/>
          <p:cNvSpPr>
            <a:spLocks noGrp="1"/>
          </p:cNvSpPr>
          <p:nvPr>
            <p:ph type="body" sz="quarter" idx="3"/>
          </p:nvPr>
        </p:nvSpPr>
        <p:spPr/>
        <p:txBody>
          <a:bodyPr/>
          <a:lstStyle/>
          <a:p>
            <a:pPr algn="ctr"/>
            <a:r>
              <a:rPr lang="cs-CZ" dirty="0" smtClean="0"/>
              <a:t>Dobová pečetidla</a:t>
            </a:r>
            <a:endParaRPr lang="cs-CZ" dirty="0"/>
          </a:p>
        </p:txBody>
      </p:sp>
      <p:pic>
        <p:nvPicPr>
          <p:cNvPr id="1028" name="Picture 4" descr="C:\Users\PC\Pictures\Praha\Rodina 2013-2 248.jpg"/>
          <p:cNvPicPr>
            <a:picLocks noGrp="1" noChangeAspect="1" noChangeArrowheads="1"/>
          </p:cNvPicPr>
          <p:nvPr>
            <p:ph sz="quarter" idx="4"/>
          </p:nvPr>
        </p:nvPicPr>
        <p:blipFill>
          <a:blip r:embed="rId3" cstate="print">
            <a:extLst>
              <a:ext uri="{28A0092B-C50C-407E-A947-70E740481C1C}">
                <a14:useLocalDpi xmlns:a14="http://schemas.microsoft.com/office/drawing/2010/main" xmlns="" val="0"/>
              </a:ext>
            </a:extLst>
          </a:blip>
          <a:stretch>
            <a:fillRect/>
          </a:stretch>
        </p:blipFill>
        <p:spPr bwMode="auto">
          <a:xfrm>
            <a:off x="4645025" y="2634853"/>
            <a:ext cx="4041775" cy="30313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909122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29600" cy="1143000"/>
          </a:xfrm>
        </p:spPr>
        <p:txBody>
          <a:bodyPr>
            <a:normAutofit fontScale="90000"/>
          </a:bodyPr>
          <a:lstStyle/>
          <a:p>
            <a:r>
              <a:rPr lang="cs-CZ" b="1" dirty="0" smtClean="0"/>
              <a:t>Mistři kameníci a zedníci byli opravdoví umělci svého řemesla</a:t>
            </a:r>
            <a:endParaRPr lang="cs-CZ"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71600" y="1456800"/>
            <a:ext cx="6854069" cy="51405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8034124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Ozdobné sochy ,mozaiky a výklenky najdeme po celém obvodu stavby</a:t>
            </a:r>
            <a:endParaRPr lang="cs-CZ"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15616" y="1484784"/>
            <a:ext cx="6898713" cy="51740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2524517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VYHLÍDKA Z VYŠEHRADU</a:t>
            </a:r>
            <a:br>
              <a:rPr lang="cs-CZ" b="1" dirty="0" smtClean="0"/>
            </a:br>
            <a:r>
              <a:rPr lang="cs-CZ" b="1" dirty="0" smtClean="0"/>
              <a:t>PODOLÍ</a:t>
            </a:r>
            <a:endParaRPr lang="cs-CZ"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43608" y="1412776"/>
            <a:ext cx="7128792" cy="53453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9976126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39552" y="620689"/>
            <a:ext cx="8001000" cy="1224136"/>
          </a:xfrm>
        </p:spPr>
        <p:txBody>
          <a:bodyPr>
            <a:noAutofit/>
          </a:bodyPr>
          <a:lstStyle/>
          <a:p>
            <a:r>
              <a:rPr lang="cs-CZ" sz="1600" b="1" dirty="0">
                <a:latin typeface="Arial" panose="020B0604020202020204" pitchFamily="34" charset="0"/>
                <a:cs typeface="Arial" panose="020B0604020202020204" pitchFamily="34" charset="0"/>
              </a:rPr>
              <a:t>SADA č. </a:t>
            </a:r>
            <a:r>
              <a:rPr lang="cs-CZ" sz="1600" dirty="0" smtClean="0">
                <a:latin typeface="Arial" panose="020B0604020202020204" pitchFamily="34" charset="0"/>
                <a:cs typeface="Arial" panose="020B0604020202020204" pitchFamily="34" charset="0"/>
              </a:rPr>
              <a:t>1</a:t>
            </a:r>
            <a:br>
              <a:rPr lang="cs-CZ" sz="1600" dirty="0" smtClean="0">
                <a:latin typeface="Arial" panose="020B0604020202020204" pitchFamily="34" charset="0"/>
                <a:cs typeface="Arial" panose="020B0604020202020204" pitchFamily="34" charset="0"/>
              </a:rPr>
            </a:br>
            <a:r>
              <a:rPr lang="cs-CZ" sz="1600" b="1" dirty="0" smtClean="0">
                <a:latin typeface="Arial" panose="020B0604020202020204" pitchFamily="34" charset="0"/>
                <a:cs typeface="Arial" panose="020B0604020202020204" pitchFamily="34" charset="0"/>
              </a:rPr>
              <a:t>Identifikátor: </a:t>
            </a:r>
            <a:r>
              <a:rPr lang="cs-CZ" sz="1600" dirty="0" smtClean="0">
                <a:latin typeface="Arial" panose="020B0604020202020204" pitchFamily="34" charset="0"/>
                <a:cs typeface="Arial" panose="020B0604020202020204" pitchFamily="34" charset="0"/>
              </a:rPr>
              <a:t>VY_32_INOVACE_CJ.4.010</a:t>
            </a:r>
            <a:br>
              <a:rPr lang="cs-CZ" sz="1600" dirty="0" smtClean="0">
                <a:latin typeface="Arial" panose="020B0604020202020204" pitchFamily="34" charset="0"/>
                <a:cs typeface="Arial" panose="020B0604020202020204" pitchFamily="34" charset="0"/>
              </a:rPr>
            </a:br>
            <a:r>
              <a:rPr lang="cs-CZ" sz="1600" b="1" dirty="0" smtClean="0">
                <a:latin typeface="Arial" panose="020B0604020202020204" pitchFamily="34" charset="0"/>
                <a:cs typeface="Arial" panose="020B0604020202020204" pitchFamily="34" charset="0"/>
              </a:rPr>
              <a:t>Vzdělávací oblast: </a:t>
            </a:r>
            <a:r>
              <a:rPr lang="cs-CZ" sz="1600" dirty="0" smtClean="0">
                <a:latin typeface="Arial" panose="020B0604020202020204" pitchFamily="34" charset="0"/>
                <a:cs typeface="Arial" panose="020B0604020202020204" pitchFamily="34" charset="0"/>
              </a:rPr>
              <a:t>Jazyk a jazyková komunikace</a:t>
            </a:r>
            <a:br>
              <a:rPr lang="cs-CZ" sz="1600" dirty="0" smtClean="0">
                <a:latin typeface="Arial" panose="020B0604020202020204" pitchFamily="34" charset="0"/>
                <a:cs typeface="Arial" panose="020B0604020202020204" pitchFamily="34" charset="0"/>
              </a:rPr>
            </a:br>
            <a:r>
              <a:rPr lang="cs-CZ" sz="1600" b="1" dirty="0" smtClean="0">
                <a:latin typeface="Arial" panose="020B0604020202020204" pitchFamily="34" charset="0"/>
                <a:cs typeface="Arial" panose="020B0604020202020204" pitchFamily="34" charset="0"/>
              </a:rPr>
              <a:t>Vyučovací předmět :</a:t>
            </a:r>
            <a:r>
              <a:rPr lang="cs-CZ" sz="1600" b="1" dirty="0" smtClean="0">
                <a:solidFill>
                  <a:schemeClr val="bg1"/>
                </a:solidFill>
                <a:latin typeface="Arial" panose="020B0604020202020204" pitchFamily="34" charset="0"/>
                <a:cs typeface="Arial" panose="020B0604020202020204" pitchFamily="34" charset="0"/>
              </a:rPr>
              <a:t>: </a:t>
            </a:r>
            <a:r>
              <a:rPr lang="cs-CZ" sz="1600" dirty="0" smtClean="0">
                <a:latin typeface="Arial" panose="020B0604020202020204" pitchFamily="34" charset="0"/>
                <a:cs typeface="Arial" panose="020B0604020202020204" pitchFamily="34" charset="0"/>
              </a:rPr>
              <a:t>Český jazyk a literatura</a:t>
            </a:r>
            <a:r>
              <a:rPr lang="cs-CZ" sz="1600" dirty="0" smtClean="0">
                <a:solidFill>
                  <a:schemeClr val="bg1"/>
                </a:solidFill>
                <a:latin typeface="Arial" panose="020B0604020202020204" pitchFamily="34" charset="0"/>
                <a:cs typeface="Arial" panose="020B0604020202020204" pitchFamily="34" charset="0"/>
              </a:rPr>
              <a:t/>
            </a:r>
            <a:br>
              <a:rPr lang="cs-CZ" sz="1600" dirty="0" smtClean="0">
                <a:solidFill>
                  <a:schemeClr val="bg1"/>
                </a:solidFill>
                <a:latin typeface="Arial" panose="020B0604020202020204" pitchFamily="34" charset="0"/>
                <a:cs typeface="Arial" panose="020B0604020202020204" pitchFamily="34" charset="0"/>
              </a:rPr>
            </a:br>
            <a:endParaRPr lang="cs-CZ" sz="1600" dirty="0" smtClean="0">
              <a:solidFill>
                <a:schemeClr val="bg1"/>
              </a:solidFill>
              <a:latin typeface="Arial" panose="020B0604020202020204" pitchFamily="34" charset="0"/>
              <a:cs typeface="Arial" panose="020B0604020202020204" pitchFamily="34" charset="0"/>
            </a:endParaRPr>
          </a:p>
        </p:txBody>
      </p:sp>
      <p:sp>
        <p:nvSpPr>
          <p:cNvPr id="4099" name="Rectangle 3"/>
          <p:cNvSpPr>
            <a:spLocks noGrp="1" noChangeArrowheads="1"/>
          </p:cNvSpPr>
          <p:nvPr>
            <p:ph idx="1"/>
          </p:nvPr>
        </p:nvSpPr>
        <p:spPr>
          <a:xfrm>
            <a:off x="539750" y="1916113"/>
            <a:ext cx="8001000" cy="2519362"/>
          </a:xfrm>
        </p:spPr>
        <p:txBody>
          <a:bodyPr>
            <a:normAutofit/>
          </a:bodyPr>
          <a:lstStyle/>
          <a:p>
            <a:pPr eaLnBrk="1" hangingPunct="1">
              <a:lnSpc>
                <a:spcPct val="80000"/>
              </a:lnSpc>
              <a:buFont typeface="Wingdings" pitchFamily="2" charset="2"/>
              <a:buNone/>
            </a:pPr>
            <a:r>
              <a:rPr lang="cs-CZ" sz="1600" b="1" dirty="0" smtClean="0">
                <a:latin typeface="Arial" panose="020B0604020202020204" pitchFamily="34" charset="0"/>
                <a:cs typeface="Arial" panose="020B0604020202020204" pitchFamily="34" charset="0"/>
              </a:rPr>
              <a:t>Název: </a:t>
            </a:r>
            <a:r>
              <a:rPr lang="cs-CZ" sz="1600" dirty="0" smtClean="0">
                <a:latin typeface="Arial" panose="020B0604020202020204" pitchFamily="34" charset="0"/>
                <a:cs typeface="Arial" panose="020B0604020202020204" pitchFamily="34" charset="0"/>
              </a:rPr>
              <a:t>Vyšehrad</a:t>
            </a:r>
          </a:p>
          <a:p>
            <a:pPr eaLnBrk="1" hangingPunct="1">
              <a:lnSpc>
                <a:spcPct val="80000"/>
              </a:lnSpc>
              <a:buFont typeface="Wingdings" pitchFamily="2" charset="2"/>
              <a:buNone/>
            </a:pPr>
            <a:r>
              <a:rPr lang="cs-CZ" sz="1600" b="1" dirty="0" smtClean="0">
                <a:latin typeface="Arial" panose="020B0604020202020204" pitchFamily="34" charset="0"/>
                <a:cs typeface="Arial" panose="020B0604020202020204" pitchFamily="34" charset="0"/>
              </a:rPr>
              <a:t>Autor: </a:t>
            </a:r>
            <a:r>
              <a:rPr lang="cs-CZ" sz="1600" dirty="0" smtClean="0">
                <a:latin typeface="Arial" panose="020B0604020202020204" pitchFamily="34" charset="0"/>
                <a:cs typeface="Arial" panose="020B0604020202020204" pitchFamily="34" charset="0"/>
              </a:rPr>
              <a:t>Mgr. Jana Patková</a:t>
            </a:r>
          </a:p>
          <a:p>
            <a:pPr eaLnBrk="1" hangingPunct="1">
              <a:lnSpc>
                <a:spcPct val="80000"/>
              </a:lnSpc>
              <a:buFont typeface="Wingdings" pitchFamily="2" charset="2"/>
              <a:buNone/>
            </a:pPr>
            <a:r>
              <a:rPr lang="cs-CZ" sz="1600" b="1" dirty="0" smtClean="0">
                <a:latin typeface="Arial" panose="020B0604020202020204" pitchFamily="34" charset="0"/>
                <a:cs typeface="Arial" panose="020B0604020202020204" pitchFamily="34" charset="0"/>
              </a:rPr>
              <a:t>Anotace: </a:t>
            </a:r>
            <a:r>
              <a:rPr lang="cs-CZ" sz="1600" dirty="0" smtClean="0">
                <a:latin typeface="Arial" panose="020B0604020202020204" pitchFamily="34" charset="0"/>
                <a:cs typeface="Arial" panose="020B0604020202020204" pitchFamily="34" charset="0"/>
              </a:rPr>
              <a:t>Tento DUM lze využít k výkladu Staré pověsti české. </a:t>
            </a:r>
            <a:endParaRPr lang="cs-CZ" sz="1600" dirty="0">
              <a:latin typeface="Arial" panose="020B0604020202020204" pitchFamily="34" charset="0"/>
              <a:cs typeface="Arial" panose="020B0604020202020204" pitchFamily="34" charset="0"/>
            </a:endParaRPr>
          </a:p>
          <a:p>
            <a:pPr eaLnBrk="1" hangingPunct="1">
              <a:lnSpc>
                <a:spcPct val="80000"/>
              </a:lnSpc>
              <a:buFont typeface="Wingdings" pitchFamily="2" charset="2"/>
              <a:buNone/>
            </a:pPr>
            <a:r>
              <a:rPr lang="cs-CZ" sz="1600" b="1" dirty="0" smtClean="0">
                <a:latin typeface="Arial" panose="020B0604020202020204" pitchFamily="34" charset="0"/>
                <a:cs typeface="Arial" panose="020B0604020202020204" pitchFamily="34" charset="0"/>
              </a:rPr>
              <a:t>Rozsah: </a:t>
            </a:r>
            <a:r>
              <a:rPr lang="cs-CZ" sz="1600" dirty="0" smtClean="0">
                <a:latin typeface="Arial" panose="020B0604020202020204" pitchFamily="34" charset="0"/>
                <a:cs typeface="Arial" panose="020B0604020202020204" pitchFamily="34" charset="0"/>
              </a:rPr>
              <a:t>10 minut</a:t>
            </a:r>
          </a:p>
          <a:p>
            <a:pPr eaLnBrk="1" hangingPunct="1">
              <a:lnSpc>
                <a:spcPct val="80000"/>
              </a:lnSpc>
              <a:buFont typeface="Wingdings" pitchFamily="2" charset="2"/>
              <a:buNone/>
            </a:pPr>
            <a:r>
              <a:rPr lang="cs-CZ" sz="1600" b="1" dirty="0" smtClean="0">
                <a:latin typeface="Arial" panose="020B0604020202020204" pitchFamily="34" charset="0"/>
                <a:cs typeface="Arial" panose="020B0604020202020204" pitchFamily="34" charset="0"/>
              </a:rPr>
              <a:t>Pro prezentaci </a:t>
            </a:r>
            <a:r>
              <a:rPr lang="cs-CZ" sz="1600" b="1" dirty="0" err="1" smtClean="0">
                <a:latin typeface="Arial" panose="020B0604020202020204" pitchFamily="34" charset="0"/>
                <a:cs typeface="Arial" panose="020B0604020202020204" pitchFamily="34" charset="0"/>
              </a:rPr>
              <a:t>DUMu</a:t>
            </a:r>
            <a:r>
              <a:rPr lang="cs-CZ" sz="1600" b="1" dirty="0" smtClean="0">
                <a:latin typeface="Arial" panose="020B0604020202020204" pitchFamily="34" charset="0"/>
                <a:cs typeface="Arial" panose="020B0604020202020204" pitchFamily="34" charset="0"/>
              </a:rPr>
              <a:t> je nutný následující software: </a:t>
            </a:r>
            <a:r>
              <a:rPr lang="cs-CZ" sz="1600" dirty="0" err="1" smtClean="0">
                <a:latin typeface="Arial" panose="020B0604020202020204" pitchFamily="34" charset="0"/>
                <a:cs typeface="Arial" panose="020B0604020202020204" pitchFamily="34" charset="0"/>
              </a:rPr>
              <a:t>Power</a:t>
            </a:r>
            <a:r>
              <a:rPr lang="cs-CZ" sz="1600" dirty="0" smtClean="0">
                <a:latin typeface="Arial" panose="020B0604020202020204" pitchFamily="34" charset="0"/>
                <a:cs typeface="Arial" panose="020B0604020202020204" pitchFamily="34" charset="0"/>
              </a:rPr>
              <a:t> Point</a:t>
            </a:r>
          </a:p>
          <a:p>
            <a:pPr eaLnBrk="1" hangingPunct="1">
              <a:lnSpc>
                <a:spcPct val="80000"/>
              </a:lnSpc>
              <a:buFont typeface="Wingdings" pitchFamily="2" charset="2"/>
              <a:buNone/>
            </a:pPr>
            <a:r>
              <a:rPr lang="cs-CZ" sz="1600" b="1" dirty="0" smtClean="0">
                <a:latin typeface="Arial" panose="020B0604020202020204" pitchFamily="34" charset="0"/>
                <a:cs typeface="Arial" panose="020B0604020202020204" pitchFamily="34" charset="0"/>
              </a:rPr>
              <a:t>Klíčová slova: </a:t>
            </a:r>
            <a:r>
              <a:rPr lang="cs-CZ" sz="1600" dirty="0" smtClean="0">
                <a:latin typeface="Arial" panose="020B0604020202020204" pitchFamily="34" charset="0"/>
                <a:cs typeface="Arial" panose="020B0604020202020204" pitchFamily="34" charset="0"/>
              </a:rPr>
              <a:t>Vyšehrad, pověsti, Horymír, Libuše</a:t>
            </a:r>
          </a:p>
          <a:p>
            <a:pPr eaLnBrk="1" hangingPunct="1">
              <a:lnSpc>
                <a:spcPct val="80000"/>
              </a:lnSpc>
              <a:buFont typeface="Wingdings" pitchFamily="2" charset="2"/>
              <a:buNone/>
            </a:pPr>
            <a:r>
              <a:rPr lang="cs-CZ" sz="1600" b="1" dirty="0" smtClean="0">
                <a:latin typeface="Arial" panose="020B0604020202020204" pitchFamily="34" charset="0"/>
                <a:cs typeface="Arial" panose="020B0604020202020204" pitchFamily="34" charset="0"/>
              </a:rPr>
              <a:t>Ročník</a:t>
            </a:r>
            <a:r>
              <a:rPr lang="cs-CZ" sz="1600" dirty="0" smtClean="0">
                <a:latin typeface="Arial" panose="020B0604020202020204" pitchFamily="34" charset="0"/>
                <a:cs typeface="Arial" panose="020B0604020202020204" pitchFamily="34" charset="0"/>
              </a:rPr>
              <a:t>: 4.</a:t>
            </a:r>
          </a:p>
        </p:txBody>
      </p:sp>
      <p:sp>
        <p:nvSpPr>
          <p:cNvPr id="4100" name="Rectangle 4"/>
          <p:cNvSpPr>
            <a:spLocks noChangeArrowheads="1"/>
          </p:cNvSpPr>
          <p:nvPr/>
        </p:nvSpPr>
        <p:spPr bwMode="auto">
          <a:xfrm>
            <a:off x="539552" y="4632464"/>
            <a:ext cx="6408738" cy="1569660"/>
          </a:xfrm>
          <a:prstGeom prst="rect">
            <a:avLst/>
          </a:prstGeom>
          <a:noFill/>
          <a:ln w="9525">
            <a:noFill/>
            <a:miter lim="800000"/>
            <a:headEnd/>
            <a:tailEnd/>
          </a:ln>
        </p:spPr>
        <p:txBody>
          <a:bodyPr anchor="ctr">
            <a:spAutoFit/>
          </a:bodyPr>
          <a:lstStyle/>
          <a:p>
            <a:r>
              <a:rPr lang="cs-CZ" sz="1600" b="1" dirty="0">
                <a:latin typeface="Arial" panose="020B0604020202020204" pitchFamily="34" charset="0"/>
                <a:cs typeface="Arial" panose="020B0604020202020204" pitchFamily="34" charset="0"/>
              </a:rPr>
              <a:t>Vzdělávací materiál vytvořen</a:t>
            </a:r>
            <a:r>
              <a:rPr lang="cs-CZ" sz="1600" dirty="0" smtClean="0">
                <a:latin typeface="Arial" panose="020B0604020202020204" pitchFamily="34" charset="0"/>
                <a:cs typeface="Arial" panose="020B0604020202020204" pitchFamily="34" charset="0"/>
              </a:rPr>
              <a:t>: 28.10. 2013</a:t>
            </a:r>
            <a:endParaRPr lang="cs-CZ" sz="1600" dirty="0">
              <a:latin typeface="Arial" panose="020B0604020202020204" pitchFamily="34" charset="0"/>
              <a:cs typeface="Arial" panose="020B0604020202020204" pitchFamily="34" charset="0"/>
            </a:endParaRPr>
          </a:p>
          <a:p>
            <a:r>
              <a:rPr lang="cs-CZ" sz="1600" dirty="0">
                <a:latin typeface="Arial" panose="020B0604020202020204" pitchFamily="34" charset="0"/>
                <a:cs typeface="Arial" panose="020B0604020202020204" pitchFamily="34" charset="0"/>
              </a:rPr>
              <a:t> </a:t>
            </a:r>
          </a:p>
          <a:p>
            <a:r>
              <a:rPr lang="cs-CZ" sz="1600" b="1" dirty="0">
                <a:latin typeface="Arial" panose="020B0604020202020204" pitchFamily="34" charset="0"/>
                <a:cs typeface="Arial" panose="020B0604020202020204" pitchFamily="34" charset="0"/>
              </a:rPr>
              <a:t>Ověření ve </a:t>
            </a:r>
            <a:r>
              <a:rPr lang="cs-CZ" sz="1600" b="1" dirty="0" smtClean="0">
                <a:latin typeface="Arial" panose="020B0604020202020204" pitchFamily="34" charset="0"/>
                <a:cs typeface="Arial" panose="020B0604020202020204" pitchFamily="34" charset="0"/>
              </a:rPr>
              <a:t>výuce:</a:t>
            </a:r>
            <a:r>
              <a:rPr lang="cs-CZ" sz="1600" dirty="0" smtClean="0">
                <a:latin typeface="Arial" panose="020B0604020202020204" pitchFamily="34" charset="0"/>
                <a:cs typeface="Arial" panose="020B0604020202020204" pitchFamily="34" charset="0"/>
              </a:rPr>
              <a:t/>
            </a:r>
            <a:br>
              <a:rPr lang="cs-CZ" sz="1600" dirty="0" smtClean="0">
                <a:latin typeface="Arial" panose="020B0604020202020204" pitchFamily="34" charset="0"/>
                <a:cs typeface="Arial" panose="020B0604020202020204" pitchFamily="34" charset="0"/>
              </a:rPr>
            </a:br>
            <a:r>
              <a:rPr lang="cs-CZ" sz="1600" b="1" dirty="0" smtClean="0">
                <a:latin typeface="Arial" panose="020B0604020202020204" pitchFamily="34" charset="0"/>
                <a:cs typeface="Arial" panose="020B0604020202020204" pitchFamily="34" charset="0"/>
              </a:rPr>
              <a:t>Třída</a:t>
            </a:r>
            <a:r>
              <a:rPr lang="cs-CZ" sz="1600" b="1" dirty="0">
                <a:latin typeface="Arial" panose="020B0604020202020204" pitchFamily="34" charset="0"/>
                <a:cs typeface="Arial" panose="020B0604020202020204" pitchFamily="34" charset="0"/>
              </a:rPr>
              <a:t>: </a:t>
            </a:r>
            <a:r>
              <a:rPr lang="cs-CZ" sz="1600" dirty="0" smtClean="0">
                <a:latin typeface="Arial" panose="020B0604020202020204" pitchFamily="34" charset="0"/>
                <a:cs typeface="Arial" panose="020B0604020202020204" pitchFamily="34" charset="0"/>
              </a:rPr>
              <a:t>IV.A</a:t>
            </a:r>
            <a:endParaRPr lang="cs-CZ" sz="1600" dirty="0">
              <a:latin typeface="Arial" panose="020B0604020202020204" pitchFamily="34" charset="0"/>
              <a:cs typeface="Arial" panose="020B0604020202020204" pitchFamily="34" charset="0"/>
            </a:endParaRPr>
          </a:p>
          <a:p>
            <a:r>
              <a:rPr lang="cs-CZ" sz="1600" b="1" dirty="0" smtClean="0">
                <a:latin typeface="Arial" panose="020B0604020202020204" pitchFamily="34" charset="0"/>
                <a:cs typeface="Arial" panose="020B0604020202020204" pitchFamily="34" charset="0"/>
              </a:rPr>
              <a:t>Datum: </a:t>
            </a:r>
            <a:r>
              <a:rPr lang="cs-CZ" sz="1600" dirty="0" smtClean="0">
                <a:latin typeface="Arial" panose="020B0604020202020204" pitchFamily="34" charset="0"/>
                <a:cs typeface="Arial" panose="020B0604020202020204" pitchFamily="34" charset="0"/>
              </a:rPr>
              <a:t>18.11.2013</a:t>
            </a:r>
          </a:p>
          <a:p>
            <a:r>
              <a:rPr lang="cs-CZ" sz="1600" b="1" dirty="0" smtClean="0">
                <a:latin typeface="Arial" panose="020B0604020202020204" pitchFamily="34" charset="0"/>
                <a:cs typeface="Arial" panose="020B0604020202020204" pitchFamily="34" charset="0"/>
              </a:rPr>
              <a:t>Vyučující</a:t>
            </a:r>
            <a:r>
              <a:rPr lang="cs-CZ" sz="1600" b="1" dirty="0">
                <a:latin typeface="Arial" panose="020B0604020202020204" pitchFamily="34" charset="0"/>
                <a:cs typeface="Arial" panose="020B0604020202020204" pitchFamily="34" charset="0"/>
              </a:rPr>
              <a:t>: </a:t>
            </a:r>
            <a:r>
              <a:rPr lang="cs-CZ" sz="1600" dirty="0">
                <a:latin typeface="Arial" panose="020B0604020202020204" pitchFamily="34" charset="0"/>
                <a:cs typeface="Arial" panose="020B0604020202020204" pitchFamily="34" charset="0"/>
              </a:rPr>
              <a:t>Mgr. </a:t>
            </a:r>
            <a:r>
              <a:rPr lang="cs-CZ" sz="1600" dirty="0" smtClean="0">
                <a:latin typeface="Arial" panose="020B0604020202020204" pitchFamily="34" charset="0"/>
                <a:cs typeface="Arial" panose="020B0604020202020204" pitchFamily="34" charset="0"/>
              </a:rPr>
              <a:t>Jana Patková</a:t>
            </a:r>
            <a:endParaRPr lang="cs-CZ" sz="1600"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79512" y="142096"/>
            <a:ext cx="8784976" cy="6588732"/>
          </a:xfrm>
        </p:spPr>
      </p:pic>
    </p:spTree>
    <p:extLst>
      <p:ext uri="{BB962C8B-B14F-4D97-AF65-F5344CB8AC3E}">
        <p14:creationId xmlns:p14="http://schemas.microsoft.com/office/powerpoint/2010/main" xmlns="" val="33456181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8229600" cy="1143000"/>
          </a:xfrm>
        </p:spPr>
        <p:txBody>
          <a:bodyPr/>
          <a:lstStyle/>
          <a:p>
            <a:r>
              <a:rPr lang="cs-CZ" b="1" dirty="0" smtClean="0"/>
              <a:t>HRADBY VYŠEHRADU</a:t>
            </a:r>
            <a:endParaRPr lang="cs-CZ"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827584" y="1052736"/>
            <a:ext cx="7488832" cy="5616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9502229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1143000"/>
          </a:xfrm>
        </p:spPr>
        <p:txBody>
          <a:bodyPr/>
          <a:lstStyle/>
          <a:p>
            <a:r>
              <a:rPr lang="cs-CZ" b="1" dirty="0" smtClean="0"/>
              <a:t>Pokračování starého opevnění</a:t>
            </a:r>
            <a:endParaRPr lang="cs-CZ"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827584" y="980728"/>
            <a:ext cx="7488832" cy="56166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000618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04664"/>
            <a:ext cx="5626968" cy="1012974"/>
          </a:xfrm>
        </p:spPr>
        <p:txBody>
          <a:bodyPr>
            <a:normAutofit/>
          </a:bodyPr>
          <a:lstStyle/>
          <a:p>
            <a:pPr algn="l"/>
            <a:r>
              <a:rPr lang="cs-CZ" sz="1600" b="1" dirty="0" smtClean="0">
                <a:latin typeface="Arial" panose="020B0604020202020204" pitchFamily="34" charset="0"/>
                <a:cs typeface="Arial" panose="020B0604020202020204" pitchFamily="34" charset="0"/>
              </a:rPr>
              <a:t>Použité zdroje:</a:t>
            </a:r>
            <a:endParaRPr lang="cs-CZ" sz="1600" b="1" dirty="0">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a:xfrm>
            <a:off x="395536" y="1340768"/>
            <a:ext cx="8229600" cy="4569371"/>
          </a:xfrm>
        </p:spPr>
        <p:txBody>
          <a:bodyPr>
            <a:normAutofit/>
          </a:bodyPr>
          <a:lstStyle/>
          <a:p>
            <a:pPr>
              <a:buNone/>
            </a:pPr>
            <a:endParaRPr lang="cs-CZ" sz="1600" dirty="0" smtClean="0">
              <a:latin typeface="Arial" panose="020B0604020202020204" pitchFamily="34" charset="0"/>
              <a:cs typeface="Arial" panose="020B0604020202020204" pitchFamily="34" charset="0"/>
            </a:endParaRPr>
          </a:p>
          <a:p>
            <a:r>
              <a:rPr lang="cs-CZ" sz="1600" dirty="0">
                <a:latin typeface="Arial" panose="020B0604020202020204" pitchFamily="34" charset="0"/>
                <a:cs typeface="Arial" panose="020B0604020202020204" pitchFamily="34" charset="0"/>
              </a:rPr>
              <a:t>o</a:t>
            </a:r>
            <a:r>
              <a:rPr lang="cs-CZ" sz="1600" dirty="0" smtClean="0">
                <a:latin typeface="Arial" panose="020B0604020202020204" pitchFamily="34" charset="0"/>
                <a:cs typeface="Arial" panose="020B0604020202020204" pitchFamily="34" charset="0"/>
              </a:rPr>
              <a:t>brázky – vlastní zdroje</a:t>
            </a:r>
            <a:endParaRPr lang="cs-CZ"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39066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Vznik Vyšehradu - pověst</a:t>
            </a:r>
            <a:endParaRPr lang="cs-CZ" b="1" dirty="0"/>
          </a:p>
        </p:txBody>
      </p:sp>
      <p:sp>
        <p:nvSpPr>
          <p:cNvPr id="3" name="Zástupný symbol pro obsah 2"/>
          <p:cNvSpPr>
            <a:spLocks noGrp="1"/>
          </p:cNvSpPr>
          <p:nvPr>
            <p:ph idx="1"/>
          </p:nvPr>
        </p:nvSpPr>
        <p:spPr>
          <a:xfrm>
            <a:off x="467544" y="1412776"/>
            <a:ext cx="8229600" cy="4525963"/>
          </a:xfrm>
        </p:spPr>
        <p:txBody>
          <a:bodyPr>
            <a:noAutofit/>
          </a:bodyPr>
          <a:lstStyle/>
          <a:p>
            <a:r>
              <a:rPr lang="cs-CZ" sz="2400" dirty="0" smtClean="0"/>
              <a:t>Pověst </a:t>
            </a:r>
            <a:r>
              <a:rPr lang="cs-CZ" sz="2400" dirty="0"/>
              <a:t>vypráví, že Vyšehrad založil kníže </a:t>
            </a:r>
            <a:r>
              <a:rPr lang="cs-CZ" sz="2400" dirty="0" smtClean="0"/>
              <a:t>Krok, </a:t>
            </a:r>
            <a:r>
              <a:rPr lang="cs-CZ" sz="2400" dirty="0"/>
              <a:t>když hledal bezpečnější sídlo. V době, kdy sídlil na </a:t>
            </a:r>
            <a:r>
              <a:rPr lang="cs-CZ" sz="2400" dirty="0" smtClean="0"/>
              <a:t>Budči, </a:t>
            </a:r>
            <a:r>
              <a:rPr lang="cs-CZ" sz="2400" dirty="0"/>
              <a:t>vyslal posly, aby našli bezpečnější místo. Na strmé skále nad </a:t>
            </a:r>
            <a:r>
              <a:rPr lang="cs-CZ" sz="2400" dirty="0" smtClean="0"/>
              <a:t>Vltavou </a:t>
            </a:r>
            <a:r>
              <a:rPr lang="cs-CZ" sz="2400" dirty="0"/>
              <a:t>kníže přikázal vykácet </a:t>
            </a:r>
            <a:r>
              <a:rPr lang="cs-CZ" sz="2400" dirty="0" smtClean="0"/>
              <a:t>les </a:t>
            </a:r>
            <a:r>
              <a:rPr lang="cs-CZ" sz="2400" dirty="0"/>
              <a:t>a vystavět tam hrad. Když Krok zemřel, vlády se ujala jeho dcera Libuše. Jenže muži si vládu žen nepřáli a tak Libuše vyslala posly, ať následují jejího koně, který jim najde jejich nového vládce. Poslové šli dva dny a třetího dne došli do vesničky Stadice, kde na poli oral s párem volů Přemysl. Kůň se u něho zastavil a poslové poznali, že to je jejich budoucí vládce. S velikou slávou byl převezen na Vyšehrad, kde ho již vítala Libuše</a:t>
            </a:r>
            <a:r>
              <a:rPr lang="cs-CZ" sz="2400" dirty="0" smtClean="0"/>
              <a:t>. </a:t>
            </a:r>
            <a:r>
              <a:rPr lang="cs-CZ" sz="2400" dirty="0"/>
              <a:t>Přemysl po boku Libuše usedl na trůn a společně s Libuší vládl českému lidu. Na památku toho, že byl povolán z pole, byl nazván Oráč a stal se 4. českým vládcem (podle pověsti</a:t>
            </a:r>
            <a:r>
              <a:rPr lang="cs-CZ" sz="2400" dirty="0" smtClean="0"/>
              <a:t>).</a:t>
            </a:r>
            <a:endParaRPr lang="cs-CZ" sz="2400" dirty="0"/>
          </a:p>
        </p:txBody>
      </p:sp>
    </p:spTree>
    <p:extLst>
      <p:ext uri="{BB962C8B-B14F-4D97-AF65-F5344CB8AC3E}">
        <p14:creationId xmlns:p14="http://schemas.microsoft.com/office/powerpoint/2010/main" xmlns="" val="3919232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Místo, kde se Šemík s Horymírem vznesl nad hradby a Vltavu /pověst/</a:t>
            </a:r>
            <a:endParaRPr lang="cs-CZ"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15616" y="1556792"/>
            <a:ext cx="6816801" cy="51114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7301911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Pověst o </a:t>
            </a:r>
            <a:r>
              <a:rPr lang="cs-CZ" b="1" dirty="0"/>
              <a:t>H</a:t>
            </a:r>
            <a:r>
              <a:rPr lang="cs-CZ" b="1" dirty="0" smtClean="0"/>
              <a:t>orymírovi</a:t>
            </a:r>
            <a:endParaRPr lang="cs-CZ" b="1" dirty="0"/>
          </a:p>
        </p:txBody>
      </p:sp>
      <p:sp>
        <p:nvSpPr>
          <p:cNvPr id="3" name="Zástupný symbol pro obsah 2"/>
          <p:cNvSpPr>
            <a:spLocks noGrp="1"/>
          </p:cNvSpPr>
          <p:nvPr>
            <p:ph idx="1"/>
          </p:nvPr>
        </p:nvSpPr>
        <p:spPr/>
        <p:txBody>
          <a:bodyPr>
            <a:normAutofit fontScale="92500" lnSpcReduction="10000"/>
          </a:bodyPr>
          <a:lstStyle/>
          <a:p>
            <a:r>
              <a:rPr lang="cs-CZ" dirty="0" smtClean="0"/>
              <a:t>K </a:t>
            </a:r>
            <a:r>
              <a:rPr lang="cs-CZ" dirty="0"/>
              <a:t>Vyšehradu se </a:t>
            </a:r>
            <a:r>
              <a:rPr lang="cs-CZ" dirty="0" smtClean="0"/>
              <a:t>vztahuje </a:t>
            </a:r>
            <a:r>
              <a:rPr lang="cs-CZ" dirty="0"/>
              <a:t>pověst o rytíři Horymírovi, jenž byl na Vyšehradě vězněn za knížete Křesomysla. Jako poslední přání se před smrtí chtěl naposledy projet na svém věrném koni Šemíkovi. Že Křesomysl nechal zavřít všechny brány, nebylo nic platné. Šemík přeskočil i s Horymírem hradby a skočil rovnou do Vltavy. Horymír se zachránil, ale statečný Šemík na následky skoku uhynul. Dodnes je pochován v Neumětelích</a:t>
            </a:r>
            <a:r>
              <a:rPr lang="cs-CZ" dirty="0" smtClean="0"/>
              <a:t>.</a:t>
            </a:r>
            <a:endParaRPr lang="cs-CZ" dirty="0"/>
          </a:p>
        </p:txBody>
      </p:sp>
    </p:spTree>
    <p:extLst>
      <p:ext uri="{BB962C8B-B14F-4D97-AF65-F5344CB8AC3E}">
        <p14:creationId xmlns:p14="http://schemas.microsoft.com/office/powerpoint/2010/main" xmlns="" val="3018146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792088"/>
          </a:xfrm>
        </p:spPr>
        <p:txBody>
          <a:bodyPr>
            <a:normAutofit fontScale="90000"/>
          </a:bodyPr>
          <a:lstStyle/>
          <a:p>
            <a:r>
              <a:rPr lang="cs-CZ" dirty="0" smtClean="0"/>
              <a:t>Rotunda sv. Martina nejstarší zachovalá stavba</a:t>
            </a:r>
            <a:endParaRPr lang="cs-CZ"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43608" y="1124744"/>
            <a:ext cx="7272808" cy="54546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1544607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VYŠEHRADSKÉ SADY</a:t>
            </a:r>
            <a:endParaRPr lang="cs-CZ"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71600" y="1340768"/>
            <a:ext cx="7056784" cy="52925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6199025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423" y="260648"/>
            <a:ext cx="8229600" cy="1143000"/>
          </a:xfrm>
        </p:spPr>
        <p:txBody>
          <a:bodyPr>
            <a:noAutofit/>
          </a:bodyPr>
          <a:lstStyle/>
          <a:p>
            <a:r>
              <a:rPr lang="cs-CZ" sz="8000" dirty="0"/>
              <a:t>V</a:t>
            </a:r>
            <a:r>
              <a:rPr lang="cs-CZ" sz="8000" dirty="0" smtClean="0"/>
              <a:t>yšehrad</a:t>
            </a:r>
            <a:endParaRPr lang="cs-CZ" sz="8000" dirty="0"/>
          </a:p>
        </p:txBody>
      </p:sp>
      <p:sp>
        <p:nvSpPr>
          <p:cNvPr id="3" name="Zástupný symbol pro obsah 2"/>
          <p:cNvSpPr>
            <a:spLocks noGrp="1"/>
          </p:cNvSpPr>
          <p:nvPr>
            <p:ph idx="1"/>
          </p:nvPr>
        </p:nvSpPr>
        <p:spPr/>
        <p:txBody>
          <a:bodyPr>
            <a:normAutofit fontScale="77500" lnSpcReduction="20000"/>
          </a:bodyPr>
          <a:lstStyle/>
          <a:p>
            <a:r>
              <a:rPr lang="cs-CZ" dirty="0"/>
              <a:t>Na toto místo přišel Přemysl Oráč, od něhož historicky odvozoval svůj původ královský rod Přemyslovců. Dávný hrdina Bivoj sem přinesl strašlivého kance a kůň Šemík s Horymírem v sedle odvážným skokem překonal vyšehradské hradby, přeplaval Vltavu a uháněl kamsi k Neumětelům.</a:t>
            </a:r>
          </a:p>
          <a:p>
            <a:r>
              <a:rPr lang="cs-CZ" dirty="0"/>
              <a:t>V těchto bájích, které vycházejí z kronik Václava Hájka z Libočan, </a:t>
            </a:r>
            <a:r>
              <a:rPr lang="cs-CZ" dirty="0" smtClean="0"/>
              <a:t>je </a:t>
            </a:r>
            <a:r>
              <a:rPr lang="cs-CZ" dirty="0"/>
              <a:t>ve skutečnosti málo pravdy. </a:t>
            </a:r>
            <a:endParaRPr lang="cs-CZ" dirty="0" smtClean="0"/>
          </a:p>
          <a:p>
            <a:r>
              <a:rPr lang="cs-CZ" dirty="0" smtClean="0"/>
              <a:t>Václav </a:t>
            </a:r>
            <a:r>
              <a:rPr lang="cs-CZ" dirty="0"/>
              <a:t>Hájek z Libočan je jedním z autorů, kteří tvořili v době 16. století, kdy bylo velmi snadné spojovat fakta s fantazií. Tehdy vznikaly krásné a hrdinné příběhy, které v pozdějších dobách rádi převzali naši obrozenci, aby jimi dokreslili tu slavnou českou </a:t>
            </a:r>
            <a:r>
              <a:rPr lang="cs-CZ" dirty="0" smtClean="0"/>
              <a:t>historii, ale bylo </a:t>
            </a:r>
            <a:r>
              <a:rPr lang="cs-CZ" dirty="0"/>
              <a:t>na nich jen málo pravdivého.</a:t>
            </a:r>
          </a:p>
          <a:p>
            <a:endParaRPr lang="cs-CZ" dirty="0"/>
          </a:p>
        </p:txBody>
      </p:sp>
    </p:spTree>
    <p:extLst>
      <p:ext uri="{BB962C8B-B14F-4D97-AF65-F5344CB8AC3E}">
        <p14:creationId xmlns:p14="http://schemas.microsoft.com/office/powerpoint/2010/main" xmlns="" val="20072053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b="1" dirty="0" smtClean="0"/>
              <a:t>Hřbitov u kostela je místem odpočinku mnoha našich osobností.</a:t>
            </a:r>
            <a:endParaRPr lang="cs-CZ" b="1" dirty="0"/>
          </a:p>
        </p:txBody>
      </p:sp>
      <p:pic>
        <p:nvPicPr>
          <p:cNvPr id="4" name="Zástupný symbol pro obsah 3"/>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323528" y="1470404"/>
            <a:ext cx="3888432" cy="5184576"/>
          </a:xfrm>
          <a:prstGeom prst="rect">
            <a:avLst/>
          </a:prstGeom>
          <a:ln>
            <a:noFill/>
          </a:ln>
          <a:effectLst>
            <a:outerShdw blurRad="292100" dist="139700" dir="2700000" algn="tl" rotWithShape="0">
              <a:srgbClr val="333333">
                <a:alpha val="65000"/>
              </a:srgbClr>
            </a:outerShdw>
          </a:effectLst>
        </p:spPr>
      </p:pic>
      <p:pic>
        <p:nvPicPr>
          <p:cNvPr id="2050" name="Picture 2" descr="C:\Users\PC\Pictures\Praha\Rodina 2013-2 170.jpg"/>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tretch>
            <a:fillRect/>
          </a:stretch>
        </p:blipFill>
        <p:spPr bwMode="auto">
          <a:xfrm>
            <a:off x="4716016" y="1474244"/>
            <a:ext cx="3888432" cy="51845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8" name="TextovéPole 7"/>
          <p:cNvSpPr txBox="1"/>
          <p:nvPr/>
        </p:nvSpPr>
        <p:spPr>
          <a:xfrm>
            <a:off x="6732240" y="1628801"/>
            <a:ext cx="2016224" cy="369332"/>
          </a:xfrm>
          <a:prstGeom prst="rect">
            <a:avLst/>
          </a:prstGeom>
          <a:noFill/>
        </p:spPr>
        <p:txBody>
          <a:bodyPr wrap="square" rtlCol="0">
            <a:spAutoFit/>
          </a:bodyPr>
          <a:lstStyle/>
          <a:p>
            <a:r>
              <a:rPr lang="cs-CZ" b="1" dirty="0" smtClean="0"/>
              <a:t>Bedřich</a:t>
            </a:r>
            <a:r>
              <a:rPr lang="cs-CZ" dirty="0" smtClean="0"/>
              <a:t> </a:t>
            </a:r>
            <a:r>
              <a:rPr lang="cs-CZ" b="1" dirty="0" smtClean="0"/>
              <a:t>Smetana</a:t>
            </a:r>
            <a:endParaRPr lang="cs-CZ" b="1" dirty="0"/>
          </a:p>
        </p:txBody>
      </p:sp>
    </p:spTree>
    <p:extLst>
      <p:ext uri="{BB962C8B-B14F-4D97-AF65-F5344CB8AC3E}">
        <p14:creationId xmlns:p14="http://schemas.microsoft.com/office/powerpoint/2010/main" xmlns="" val="835574007"/>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203</TotalTime>
  <Words>540</Words>
  <Application>Microsoft Office PowerPoint</Application>
  <PresentationFormat>Předvádění na obrazovce (4:3)</PresentationFormat>
  <Paragraphs>52</Paragraphs>
  <Slides>23</Slides>
  <Notes>0</Notes>
  <HiddenSlides>0</HiddenSlides>
  <MMClips>0</MMClips>
  <ScaleCrop>false</ScaleCrop>
  <HeadingPairs>
    <vt:vector size="4" baseType="variant">
      <vt:variant>
        <vt:lpstr>Motiv</vt:lpstr>
      </vt:variant>
      <vt:variant>
        <vt:i4>1</vt:i4>
      </vt:variant>
      <vt:variant>
        <vt:lpstr>Nadpisy snímků</vt:lpstr>
      </vt:variant>
      <vt:variant>
        <vt:i4>23</vt:i4>
      </vt:variant>
    </vt:vector>
  </HeadingPairs>
  <TitlesOfParts>
    <vt:vector size="24" baseType="lpstr">
      <vt:lpstr>Motiv systému Office</vt:lpstr>
      <vt:lpstr>Snímek 1</vt:lpstr>
      <vt:lpstr>SADA č. 1 Identifikátor: VY_32_INOVACE_CJ.4.010 Vzdělávací oblast: Jazyk a jazyková komunikace Vyučovací předmět :: Český jazyk a literatura </vt:lpstr>
      <vt:lpstr>Vznik Vyšehradu - pověst</vt:lpstr>
      <vt:lpstr>Místo, kde se Šemík s Horymírem vznesl nad hradby a Vltavu /pověst/</vt:lpstr>
      <vt:lpstr>Pověst o Horymírovi</vt:lpstr>
      <vt:lpstr>Rotunda sv. Martina nejstarší zachovalá stavba</vt:lpstr>
      <vt:lpstr>VYŠEHRADSKÉ SADY</vt:lpstr>
      <vt:lpstr>Vyšehrad</vt:lpstr>
      <vt:lpstr>Hřbitov u kostela je místem odpočinku mnoha našich osobností.</vt:lpstr>
      <vt:lpstr>ODPOČÍVAJÍ ZDE NAŠI OSOBNOSTI: JAN NERUDA</vt:lpstr>
      <vt:lpstr>Karel Hynek Mácha</vt:lpstr>
      <vt:lpstr>SLAVÍN</vt:lpstr>
      <vt:lpstr>Oblouk nad vchodem VSTUPNÍ PORTÁL</vt:lpstr>
      <vt:lpstr>Dobová práce řemeslníků, ozdoby na dveřích hlavního vstupu do baziliky</vt:lpstr>
      <vt:lpstr>Vnitřní výzdoba je v duchu gotiky, období vzniku stavby</vt:lpstr>
      <vt:lpstr>Klenotnice</vt:lpstr>
      <vt:lpstr>Mistři kameníci a zedníci byli opravdoví umělci svého řemesla</vt:lpstr>
      <vt:lpstr>Ozdobné sochy ,mozaiky a výklenky najdeme po celém obvodu stavby</vt:lpstr>
      <vt:lpstr>VYHLÍDKA Z VYŠEHRADU PODOLÍ</vt:lpstr>
      <vt:lpstr>Snímek 20</vt:lpstr>
      <vt:lpstr>HRADBY VYŠEHRADU</vt:lpstr>
      <vt:lpstr>Pokračování starého opevnění</vt:lpstr>
      <vt:lpstr>Použité zdroje: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Uzivatel1</dc:creator>
  <cp:lastModifiedBy>Uzivatel1</cp:lastModifiedBy>
  <cp:revision>37</cp:revision>
  <dcterms:created xsi:type="dcterms:W3CDTF">2012-05-22T12:32:16Z</dcterms:created>
  <dcterms:modified xsi:type="dcterms:W3CDTF">2014-08-26T11:18:51Z</dcterms:modified>
</cp:coreProperties>
</file>