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56" r:id="rId2"/>
    <p:sldId id="270" r:id="rId3"/>
    <p:sldId id="26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5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F2FB-8A0F-43ED-90F8-9716CF044211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B8D8-F7DB-4BC5-A427-4A8EF97544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B8D8-F7DB-4BC5-A427-4A8EF97544B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CB8-EF7D-4731-9653-A98AB8390647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DAEA-3956-41E7-A761-19B4C628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CB8-EF7D-4731-9653-A98AB8390647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DAEA-3956-41E7-A761-19B4C628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CB8-EF7D-4731-9653-A98AB8390647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DAEA-3956-41E7-A761-19B4C628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CB8-EF7D-4731-9653-A98AB8390647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DAEA-3956-41E7-A761-19B4C628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CB8-EF7D-4731-9653-A98AB8390647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DAEA-3956-41E7-A761-19B4C628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CB8-EF7D-4731-9653-A98AB8390647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DAEA-3956-41E7-A761-19B4C628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CB8-EF7D-4731-9653-A98AB8390647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DAEA-3956-41E7-A761-19B4C628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CB8-EF7D-4731-9653-A98AB8390647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DAEA-3956-41E7-A761-19B4C628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CB8-EF7D-4731-9653-A98AB8390647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DAEA-3956-41E7-A761-19B4C628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CB8-EF7D-4731-9653-A98AB8390647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DAEA-3956-41E7-A761-19B4C628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CB8-EF7D-4731-9653-A98AB8390647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F8DAEA-3956-41E7-A761-19B4C6281C9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556CB8-EF7D-4731-9653-A98AB8390647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F8DAEA-3956-41E7-A761-19B4C6281C9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F0EBD5">
                <a:alpha val="0"/>
              </a:srgbClr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vé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1236662" cy="171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7544" y="1988840"/>
            <a:ext cx="595656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PROJEKT EU - PENÍZE ŠKOLÁM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39552" y="2708920"/>
          <a:ext cx="828092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7864"/>
                <a:gridCol w="500305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CZ.1.07/1.4.00/21.3313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Moderní škola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Šablona III/2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Inovace a zkvalitnění výuky prostřednictvím ICT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3651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Tento materiál byl vytvořen v rámci projektu Operačního programu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Vzdělávání pro konkurenceschopnost.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85184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7030A0"/>
                </a:solidFill>
              </a:rPr>
              <a:t>4) der </a:t>
            </a:r>
            <a:r>
              <a:rPr lang="cs-CZ" sz="6600" dirty="0" err="1" smtClean="0">
                <a:solidFill>
                  <a:srgbClr val="7030A0"/>
                </a:solidFill>
              </a:rPr>
              <a:t>Alexanderplatz</a:t>
            </a:r>
            <a:endParaRPr lang="cs-CZ" sz="6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Zentralplatz</a:t>
            </a:r>
            <a:r>
              <a:rPr lang="cs-CZ" dirty="0" smtClean="0"/>
              <a:t> der </a:t>
            </a:r>
            <a:r>
              <a:rPr lang="cs-CZ" dirty="0" err="1" smtClean="0"/>
              <a:t>Stadt</a:t>
            </a:r>
            <a:endParaRPr lang="cs-CZ" dirty="0" smtClean="0"/>
          </a:p>
          <a:p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 smtClean="0"/>
              <a:t>Fußgängerzone</a:t>
            </a:r>
            <a:r>
              <a:rPr lang="cs-CZ" dirty="0" smtClean="0"/>
              <a:t> 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Touristen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Einwohner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3794" name="Picture 2" descr="http://www.stadtentwicklung.berlin.de/pix/baubilanz/geschaeftsgebaeude/alexanderpla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684076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7030A0"/>
                </a:solidFill>
              </a:rPr>
              <a:t>5) </a:t>
            </a:r>
            <a:r>
              <a:rPr lang="cs-CZ" sz="6600" dirty="0" err="1" smtClean="0">
                <a:solidFill>
                  <a:srgbClr val="7030A0"/>
                </a:solidFill>
              </a:rPr>
              <a:t>die</a:t>
            </a:r>
            <a:r>
              <a:rPr lang="cs-CZ" sz="6600" dirty="0" smtClean="0">
                <a:solidFill>
                  <a:srgbClr val="7030A0"/>
                </a:solidFill>
              </a:rPr>
              <a:t> </a:t>
            </a:r>
            <a:r>
              <a:rPr lang="cs-CZ" sz="6600" dirty="0" err="1" smtClean="0">
                <a:solidFill>
                  <a:srgbClr val="7030A0"/>
                </a:solidFill>
              </a:rPr>
              <a:t>Siegessäule</a:t>
            </a:r>
            <a:endParaRPr lang="cs-CZ" sz="6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steht</a:t>
            </a:r>
            <a:r>
              <a:rPr lang="cs-CZ" dirty="0" smtClean="0"/>
              <a:t> </a:t>
            </a:r>
            <a:r>
              <a:rPr lang="cs-CZ" dirty="0" err="1" smtClean="0"/>
              <a:t>unter</a:t>
            </a:r>
            <a:r>
              <a:rPr lang="cs-CZ" dirty="0" smtClean="0"/>
              <a:t> </a:t>
            </a:r>
            <a:r>
              <a:rPr lang="cs-CZ" dirty="0" err="1" smtClean="0"/>
              <a:t>dem</a:t>
            </a:r>
            <a:r>
              <a:rPr lang="cs-CZ" dirty="0" smtClean="0"/>
              <a:t> </a:t>
            </a:r>
            <a:r>
              <a:rPr lang="cs-CZ" dirty="0" err="1" smtClean="0"/>
              <a:t>Denkmalschutz</a:t>
            </a:r>
            <a:r>
              <a:rPr lang="cs-CZ" dirty="0" smtClean="0"/>
              <a:t>, </a:t>
            </a:r>
            <a:r>
              <a:rPr lang="cs-CZ" dirty="0" err="1" smtClean="0"/>
              <a:t>hat</a:t>
            </a:r>
            <a:r>
              <a:rPr lang="cs-CZ" dirty="0" smtClean="0"/>
              <a:t> </a:t>
            </a:r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 smtClean="0"/>
              <a:t>historische</a:t>
            </a:r>
            <a:r>
              <a:rPr lang="cs-CZ" dirty="0" smtClean="0"/>
              <a:t> </a:t>
            </a:r>
            <a:r>
              <a:rPr lang="cs-CZ" dirty="0" err="1" smtClean="0"/>
              <a:t>Bedeutung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wurde</a:t>
            </a:r>
            <a:r>
              <a:rPr lang="cs-CZ" dirty="0" smtClean="0"/>
              <a:t>  nach </a:t>
            </a:r>
            <a:r>
              <a:rPr lang="cs-CZ" dirty="0" err="1" smtClean="0"/>
              <a:t>dem</a:t>
            </a:r>
            <a:r>
              <a:rPr lang="cs-CZ" dirty="0" smtClean="0"/>
              <a:t> </a:t>
            </a:r>
            <a:r>
              <a:rPr lang="cs-CZ" dirty="0" err="1" smtClean="0"/>
              <a:t>Sieg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err="1" smtClean="0"/>
              <a:t>Preussens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err="1" smtClean="0"/>
              <a:t>Deutsch</a:t>
            </a:r>
            <a:r>
              <a:rPr lang="cs-CZ" dirty="0" smtClean="0"/>
              <a:t> – </a:t>
            </a:r>
            <a:r>
              <a:rPr lang="cs-CZ" dirty="0" err="1" smtClean="0"/>
              <a:t>Dänischen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err="1" smtClean="0"/>
              <a:t>Krieg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1864 </a:t>
            </a:r>
            <a:r>
              <a:rPr lang="cs-CZ" dirty="0" err="1" smtClean="0"/>
              <a:t>gebaut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Picture 2" descr="http://upload.wikimedia.org/wikipedia/commons/5/51/Berlin_Tiergarten_Siegessae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564904"/>
            <a:ext cx="3096344" cy="4128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rgbClr val="7030A0"/>
                </a:solidFill>
              </a:rPr>
              <a:t>6) </a:t>
            </a:r>
            <a:r>
              <a:rPr lang="cs-CZ" sz="4800" dirty="0" err="1" smtClean="0">
                <a:solidFill>
                  <a:srgbClr val="7030A0"/>
                </a:solidFill>
              </a:rPr>
              <a:t>die</a:t>
            </a:r>
            <a:r>
              <a:rPr lang="cs-CZ" sz="4800" dirty="0" smtClean="0">
                <a:solidFill>
                  <a:srgbClr val="7030A0"/>
                </a:solidFill>
              </a:rPr>
              <a:t> </a:t>
            </a:r>
            <a:r>
              <a:rPr lang="cs-CZ" sz="4800" dirty="0" err="1" smtClean="0">
                <a:solidFill>
                  <a:srgbClr val="7030A0"/>
                </a:solidFill>
              </a:rPr>
              <a:t>Straße</a:t>
            </a:r>
            <a:r>
              <a:rPr lang="cs-CZ" sz="4800" dirty="0" smtClean="0">
                <a:solidFill>
                  <a:srgbClr val="7030A0"/>
                </a:solidFill>
              </a:rPr>
              <a:t> „</a:t>
            </a:r>
            <a:r>
              <a:rPr lang="cs-CZ" sz="4800" dirty="0" err="1" smtClean="0">
                <a:solidFill>
                  <a:srgbClr val="7030A0"/>
                </a:solidFill>
              </a:rPr>
              <a:t>Unter</a:t>
            </a:r>
            <a:r>
              <a:rPr lang="cs-CZ" sz="4800" dirty="0" smtClean="0">
                <a:solidFill>
                  <a:srgbClr val="7030A0"/>
                </a:solidFill>
              </a:rPr>
              <a:t> den </a:t>
            </a:r>
            <a:r>
              <a:rPr lang="cs-CZ" sz="4800" dirty="0" err="1" smtClean="0">
                <a:solidFill>
                  <a:srgbClr val="7030A0"/>
                </a:solidFill>
              </a:rPr>
              <a:t>Linden</a:t>
            </a:r>
            <a:r>
              <a:rPr lang="cs-CZ" sz="4800" dirty="0" smtClean="0">
                <a:solidFill>
                  <a:srgbClr val="7030A0"/>
                </a:solidFill>
              </a:rPr>
              <a:t>“</a:t>
            </a:r>
            <a:endParaRPr lang="cs-CZ" sz="48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eine</a:t>
            </a:r>
            <a:r>
              <a:rPr lang="cs-CZ" sz="2400" dirty="0" smtClean="0"/>
              <a:t> der </a:t>
            </a:r>
            <a:r>
              <a:rPr lang="cs-CZ" sz="2400" dirty="0" err="1" smtClean="0"/>
              <a:t>ältesten</a:t>
            </a:r>
            <a:r>
              <a:rPr lang="cs-CZ" sz="2400" dirty="0" smtClean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bekanntesten</a:t>
            </a:r>
            <a:r>
              <a:rPr lang="cs-CZ" sz="2400" dirty="0" smtClean="0"/>
              <a:t> </a:t>
            </a:r>
            <a:r>
              <a:rPr lang="cs-CZ" sz="2400" dirty="0" err="1" smtClean="0"/>
              <a:t>berliner</a:t>
            </a:r>
            <a:r>
              <a:rPr lang="cs-CZ" sz="2400" dirty="0" smtClean="0"/>
              <a:t> </a:t>
            </a:r>
            <a:r>
              <a:rPr lang="cs-CZ" sz="2400" dirty="0" err="1" smtClean="0"/>
              <a:t>Straßen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35842" name="Picture 2" descr="File:Straße Unter den Linden mit Schl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5578272" cy="4032448"/>
          </a:xfrm>
          <a:prstGeom prst="rect">
            <a:avLst/>
          </a:prstGeom>
          <a:noFill/>
        </p:spPr>
      </p:pic>
      <p:pic>
        <p:nvPicPr>
          <p:cNvPr id="35844" name="Picture 4" descr="File:Unter den Linden von o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92896"/>
            <a:ext cx="334786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7030A0"/>
                </a:solidFill>
              </a:rPr>
              <a:t>7) der </a:t>
            </a:r>
            <a:r>
              <a:rPr lang="cs-CZ" sz="5400" dirty="0" err="1" smtClean="0">
                <a:solidFill>
                  <a:srgbClr val="7030A0"/>
                </a:solidFill>
              </a:rPr>
              <a:t>Fernsehturm</a:t>
            </a:r>
            <a:endParaRPr lang="cs-CZ" sz="54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368 m hoch</a:t>
            </a:r>
          </a:p>
          <a:p>
            <a:r>
              <a:rPr lang="cs-CZ" sz="2800" dirty="0" err="1" smtClean="0"/>
              <a:t>oben</a:t>
            </a:r>
            <a:r>
              <a:rPr lang="cs-CZ" sz="2800" dirty="0" smtClean="0"/>
              <a:t>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r>
              <a:rPr lang="cs-CZ" sz="2800" dirty="0" err="1" smtClean="0"/>
              <a:t>Telecafé</a:t>
            </a:r>
            <a:r>
              <a:rPr lang="cs-CZ" sz="2800" dirty="0" smtClean="0"/>
              <a:t>, Restaurant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36868" name="Picture 4" descr="File:Cityscape Ber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5493031" cy="3672408"/>
          </a:xfrm>
          <a:prstGeom prst="rect">
            <a:avLst/>
          </a:prstGeom>
          <a:noFill/>
        </p:spPr>
      </p:pic>
      <p:pic>
        <p:nvPicPr>
          <p:cNvPr id="4098" name="Picture 2" descr="Soubor:2009-10-23 - Festival of Lights - Fernsehturm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052736"/>
            <a:ext cx="318422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780696"/>
          </a:xfrm>
        </p:spPr>
        <p:txBody>
          <a:bodyPr>
            <a:noAutofit/>
          </a:bodyPr>
          <a:lstStyle/>
          <a:p>
            <a:pPr algn="ctr"/>
            <a:r>
              <a:rPr lang="cs-CZ" sz="5400" dirty="0" err="1" smtClean="0">
                <a:solidFill>
                  <a:srgbClr val="7030A0"/>
                </a:solidFill>
              </a:rPr>
              <a:t>Quiz</a:t>
            </a:r>
            <a:endParaRPr lang="cs-CZ" sz="54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4000" dirty="0" smtClean="0"/>
              <a:t>1) Berlin </a:t>
            </a:r>
            <a:r>
              <a:rPr lang="cs-CZ" sz="4000" dirty="0" err="1" smtClean="0"/>
              <a:t>liegt</a:t>
            </a:r>
            <a:r>
              <a:rPr lang="cs-CZ" sz="4000" dirty="0" smtClean="0"/>
              <a:t> </a:t>
            </a:r>
            <a:r>
              <a:rPr lang="cs-CZ" sz="4000" dirty="0" err="1" smtClean="0"/>
              <a:t>im</a:t>
            </a:r>
            <a:r>
              <a:rPr lang="cs-CZ" sz="4000" dirty="0" smtClean="0"/>
              <a:t> …………………….des </a:t>
            </a:r>
            <a:r>
              <a:rPr lang="cs-CZ" sz="4000" dirty="0" err="1" smtClean="0"/>
              <a:t>Deutschlands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2) Berlin </a:t>
            </a:r>
            <a:r>
              <a:rPr lang="cs-CZ" sz="4000" dirty="0" err="1" smtClean="0"/>
              <a:t>ist</a:t>
            </a:r>
            <a:r>
              <a:rPr lang="cs-CZ" sz="4000" dirty="0" smtClean="0"/>
              <a:t> ………………………………</a:t>
            </a:r>
            <a:r>
              <a:rPr lang="cs-CZ" sz="4000" dirty="0" err="1" smtClean="0"/>
              <a:t>von</a:t>
            </a:r>
            <a:r>
              <a:rPr lang="cs-CZ" sz="4000" dirty="0" smtClean="0"/>
              <a:t> </a:t>
            </a:r>
            <a:r>
              <a:rPr lang="cs-CZ" sz="4000" dirty="0" err="1" smtClean="0"/>
              <a:t>Deutschland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3) Berlin </a:t>
            </a:r>
            <a:r>
              <a:rPr lang="cs-CZ" sz="4000" dirty="0" err="1" smtClean="0"/>
              <a:t>hat</a:t>
            </a:r>
            <a:r>
              <a:rPr lang="cs-CZ" sz="4000" dirty="0" smtClean="0"/>
              <a:t> ……………………………………</a:t>
            </a:r>
            <a:r>
              <a:rPr lang="cs-CZ" sz="4000" dirty="0" err="1" smtClean="0"/>
              <a:t>Einwohner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4) In Berlin </a:t>
            </a:r>
            <a:r>
              <a:rPr lang="cs-CZ" sz="4000" dirty="0" err="1" smtClean="0"/>
              <a:t>ist</a:t>
            </a:r>
            <a:r>
              <a:rPr lang="cs-CZ" sz="4000" dirty="0" smtClean="0"/>
              <a:t> der </a:t>
            </a:r>
            <a:r>
              <a:rPr lang="cs-CZ" sz="4000" dirty="0" err="1" smtClean="0"/>
              <a:t>Fluß</a:t>
            </a:r>
            <a:r>
              <a:rPr lang="cs-CZ" sz="4000" dirty="0" smtClean="0"/>
              <a:t> ………………………….………</a:t>
            </a:r>
          </a:p>
          <a:p>
            <a:r>
              <a:rPr lang="cs-CZ" sz="4000" dirty="0" smtClean="0"/>
              <a:t>5) </a:t>
            </a:r>
            <a:r>
              <a:rPr lang="cs-CZ" sz="4000" dirty="0" err="1" smtClean="0"/>
              <a:t>Im</a:t>
            </a:r>
            <a:r>
              <a:rPr lang="cs-CZ" sz="4000" dirty="0" smtClean="0"/>
              <a:t> …………………</a:t>
            </a:r>
            <a:r>
              <a:rPr lang="cs-CZ" sz="4000" dirty="0" err="1" smtClean="0"/>
              <a:t>ist</a:t>
            </a:r>
            <a:r>
              <a:rPr lang="cs-CZ" sz="4000" dirty="0" smtClean="0"/>
              <a:t> der </a:t>
            </a:r>
            <a:r>
              <a:rPr lang="cs-CZ" sz="4000" dirty="0" err="1" smtClean="0"/>
              <a:t>Sitz</a:t>
            </a:r>
            <a:r>
              <a:rPr lang="cs-CZ" sz="4000" dirty="0" smtClean="0"/>
              <a:t> des </a:t>
            </a:r>
            <a:r>
              <a:rPr lang="cs-CZ" sz="4000" dirty="0" err="1" smtClean="0"/>
              <a:t>Bundestages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6) ……………………….…Tor </a:t>
            </a:r>
            <a:r>
              <a:rPr lang="cs-CZ" sz="4000" dirty="0" err="1" smtClean="0"/>
              <a:t>ist</a:t>
            </a:r>
            <a:r>
              <a:rPr lang="cs-CZ" sz="4000" dirty="0" smtClean="0"/>
              <a:t> </a:t>
            </a:r>
            <a:r>
              <a:rPr lang="cs-CZ" sz="4000" dirty="0" err="1" smtClean="0"/>
              <a:t>das</a:t>
            </a:r>
            <a:r>
              <a:rPr lang="cs-CZ" sz="4000" dirty="0" smtClean="0"/>
              <a:t> Symbol der </a:t>
            </a:r>
            <a:r>
              <a:rPr lang="cs-CZ" sz="4000" dirty="0" err="1" smtClean="0"/>
              <a:t>Stadt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7) Die </a:t>
            </a:r>
            <a:r>
              <a:rPr lang="cs-CZ" sz="4000" dirty="0" err="1" smtClean="0"/>
              <a:t>große</a:t>
            </a:r>
            <a:r>
              <a:rPr lang="cs-CZ" sz="4000" dirty="0" smtClean="0"/>
              <a:t> </a:t>
            </a:r>
            <a:r>
              <a:rPr lang="cs-CZ" sz="4000" dirty="0" err="1" smtClean="0"/>
              <a:t>Fußgängerzone</a:t>
            </a:r>
            <a:r>
              <a:rPr lang="cs-CZ" sz="4000" dirty="0" smtClean="0"/>
              <a:t> </a:t>
            </a:r>
            <a:r>
              <a:rPr lang="cs-CZ" sz="4000" dirty="0" err="1" smtClean="0"/>
              <a:t>ist</a:t>
            </a:r>
            <a:r>
              <a:rPr lang="cs-CZ" sz="4000" dirty="0" smtClean="0"/>
              <a:t> </a:t>
            </a:r>
            <a:r>
              <a:rPr lang="cs-CZ" sz="4000" dirty="0" err="1" smtClean="0"/>
              <a:t>auf</a:t>
            </a:r>
            <a:r>
              <a:rPr lang="cs-CZ" sz="4000" dirty="0" smtClean="0"/>
              <a:t> </a:t>
            </a:r>
            <a:r>
              <a:rPr lang="cs-CZ" sz="4000" dirty="0" err="1" smtClean="0"/>
              <a:t>dem</a:t>
            </a:r>
            <a:r>
              <a:rPr lang="cs-CZ" sz="4000" dirty="0" smtClean="0"/>
              <a:t> ………….………………..</a:t>
            </a:r>
          </a:p>
          <a:p>
            <a:r>
              <a:rPr lang="cs-CZ" sz="4000" dirty="0" smtClean="0"/>
              <a:t>8) </a:t>
            </a:r>
            <a:r>
              <a:rPr lang="cs-CZ" sz="4000" dirty="0" err="1" smtClean="0"/>
              <a:t>Sehr</a:t>
            </a:r>
            <a:r>
              <a:rPr lang="cs-CZ" sz="4000" dirty="0" smtClean="0"/>
              <a:t> alte </a:t>
            </a:r>
            <a:r>
              <a:rPr lang="cs-CZ" sz="4000" dirty="0" err="1" smtClean="0"/>
              <a:t>Straße</a:t>
            </a:r>
            <a:r>
              <a:rPr lang="cs-CZ" sz="4000" dirty="0" smtClean="0"/>
              <a:t> in Berlin </a:t>
            </a:r>
            <a:r>
              <a:rPr lang="cs-CZ" sz="4000" dirty="0" err="1" smtClean="0"/>
              <a:t>heißt</a:t>
            </a:r>
            <a:r>
              <a:rPr lang="cs-CZ" sz="4000" dirty="0" smtClean="0"/>
              <a:t> ……………….</a:t>
            </a:r>
          </a:p>
          <a:p>
            <a:r>
              <a:rPr lang="cs-CZ" sz="4000" dirty="0" smtClean="0"/>
              <a:t>9) </a:t>
            </a:r>
            <a:r>
              <a:rPr lang="cs-CZ" sz="4000" dirty="0" err="1" smtClean="0"/>
              <a:t>Er</a:t>
            </a:r>
            <a:r>
              <a:rPr lang="cs-CZ" sz="4000" dirty="0" smtClean="0"/>
              <a:t> </a:t>
            </a:r>
            <a:r>
              <a:rPr lang="cs-CZ" sz="4000" dirty="0" err="1" smtClean="0"/>
              <a:t>ist</a:t>
            </a:r>
            <a:r>
              <a:rPr lang="cs-CZ" sz="4000" dirty="0" smtClean="0"/>
              <a:t> 368 Meter hoch, </a:t>
            </a:r>
            <a:r>
              <a:rPr lang="cs-CZ" sz="4000" dirty="0" err="1" smtClean="0"/>
              <a:t>oben</a:t>
            </a:r>
            <a:r>
              <a:rPr lang="cs-CZ" sz="4000" dirty="0" smtClean="0"/>
              <a:t> </a:t>
            </a:r>
            <a:r>
              <a:rPr lang="cs-CZ" sz="4000" dirty="0" err="1" smtClean="0"/>
              <a:t>gibt</a:t>
            </a:r>
            <a:r>
              <a:rPr lang="cs-CZ" sz="4000" dirty="0" smtClean="0"/>
              <a:t> es </a:t>
            </a:r>
            <a:r>
              <a:rPr lang="cs-CZ" sz="4000" dirty="0" err="1" smtClean="0"/>
              <a:t>ein</a:t>
            </a:r>
            <a:r>
              <a:rPr lang="cs-CZ" sz="4000" dirty="0" smtClean="0"/>
              <a:t> </a:t>
            </a:r>
            <a:r>
              <a:rPr lang="cs-CZ" sz="4000" dirty="0" err="1" smtClean="0"/>
              <a:t>Telecafé</a:t>
            </a:r>
            <a:r>
              <a:rPr lang="cs-CZ" sz="4000" dirty="0" smtClean="0"/>
              <a:t>! </a:t>
            </a:r>
          </a:p>
          <a:p>
            <a:pPr>
              <a:buNone/>
            </a:pPr>
            <a:r>
              <a:rPr lang="cs-CZ" sz="4000" dirty="0" smtClean="0"/>
              <a:t>                                </a:t>
            </a:r>
            <a:r>
              <a:rPr lang="cs-CZ" sz="4000" dirty="0" err="1" smtClean="0"/>
              <a:t>Was</a:t>
            </a:r>
            <a:r>
              <a:rPr lang="cs-CZ" sz="4000" dirty="0" smtClean="0"/>
              <a:t> </a:t>
            </a:r>
            <a:r>
              <a:rPr lang="cs-CZ" sz="4000" dirty="0" err="1" smtClean="0"/>
              <a:t>ist</a:t>
            </a:r>
            <a:r>
              <a:rPr lang="cs-CZ" sz="4000" dirty="0" smtClean="0"/>
              <a:t> </a:t>
            </a:r>
            <a:r>
              <a:rPr lang="cs-CZ" sz="4000" dirty="0" err="1" smtClean="0"/>
              <a:t>das</a:t>
            </a:r>
            <a:r>
              <a:rPr lang="cs-CZ" sz="4000" dirty="0" smtClean="0"/>
              <a:t>? </a:t>
            </a:r>
            <a:r>
              <a:rPr lang="cs-CZ" sz="4000" dirty="0" smtClean="0">
                <a:sym typeface="Wingdings" pitchFamily="2" charset="2"/>
              </a:rPr>
              <a:t>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780696"/>
          </a:xfrm>
        </p:spPr>
        <p:txBody>
          <a:bodyPr>
            <a:noAutofit/>
          </a:bodyPr>
          <a:lstStyle/>
          <a:p>
            <a:pPr algn="ctr"/>
            <a:r>
              <a:rPr lang="cs-CZ" sz="5400" dirty="0" err="1" smtClean="0">
                <a:solidFill>
                  <a:srgbClr val="7030A0"/>
                </a:solidFill>
              </a:rPr>
              <a:t>Quiz</a:t>
            </a:r>
            <a:r>
              <a:rPr lang="cs-CZ" sz="5400" dirty="0" smtClean="0">
                <a:solidFill>
                  <a:srgbClr val="7030A0"/>
                </a:solidFill>
              </a:rPr>
              <a:t> - </a:t>
            </a:r>
            <a:r>
              <a:rPr lang="cs-CZ" sz="5400" dirty="0" err="1" smtClean="0">
                <a:solidFill>
                  <a:srgbClr val="7030A0"/>
                </a:solidFill>
              </a:rPr>
              <a:t>Lösung</a:t>
            </a:r>
            <a:endParaRPr lang="cs-CZ" sz="54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4000" dirty="0" smtClean="0"/>
              <a:t>1) Berlin </a:t>
            </a:r>
            <a:r>
              <a:rPr lang="cs-CZ" sz="4000" dirty="0" err="1" smtClean="0"/>
              <a:t>liegt</a:t>
            </a:r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</a:rPr>
              <a:t>im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</a:rPr>
              <a:t>Nordosten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  des 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</a:rPr>
              <a:t>Deutschlands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cs-CZ" sz="4000" dirty="0" smtClean="0"/>
              <a:t>2) Berlin </a:t>
            </a:r>
            <a:r>
              <a:rPr lang="cs-CZ" sz="4000" dirty="0" err="1" smtClean="0"/>
              <a:t>ist</a:t>
            </a:r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</a:rPr>
              <a:t>die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</a:rPr>
              <a:t>Hauptstadt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4000" dirty="0" err="1" smtClean="0"/>
              <a:t>von</a:t>
            </a:r>
            <a:r>
              <a:rPr lang="cs-CZ" sz="4000" dirty="0" smtClean="0"/>
              <a:t> </a:t>
            </a:r>
            <a:r>
              <a:rPr lang="cs-CZ" sz="4000" dirty="0" err="1" smtClean="0"/>
              <a:t>Deutschland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3) Berlin </a:t>
            </a:r>
            <a:r>
              <a:rPr lang="cs-CZ" sz="4000" dirty="0" err="1" smtClean="0"/>
              <a:t>hat</a:t>
            </a:r>
            <a:r>
              <a:rPr lang="cs-CZ" sz="4000" dirty="0" smtClean="0"/>
              <a:t> 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3,4 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</a:rPr>
              <a:t>Millionen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4000" dirty="0" err="1" smtClean="0"/>
              <a:t>Einwohner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4) In Berlin </a:t>
            </a:r>
            <a:r>
              <a:rPr lang="cs-CZ" sz="4000" dirty="0" err="1" smtClean="0"/>
              <a:t>ist</a:t>
            </a:r>
            <a:r>
              <a:rPr lang="cs-CZ" sz="4000" dirty="0" smtClean="0"/>
              <a:t> der </a:t>
            </a:r>
            <a:r>
              <a:rPr lang="cs-CZ" sz="4000" dirty="0" err="1" smtClean="0"/>
              <a:t>Fluß</a:t>
            </a:r>
            <a:r>
              <a:rPr lang="cs-CZ" sz="4000" dirty="0" smtClean="0"/>
              <a:t>  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</a:rPr>
              <a:t>Spree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5) </a:t>
            </a:r>
            <a:r>
              <a:rPr lang="cs-CZ" sz="4000" dirty="0" err="1" smtClean="0"/>
              <a:t>Im</a:t>
            </a:r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</a:rPr>
              <a:t>Reichstag</a:t>
            </a:r>
            <a:r>
              <a:rPr lang="cs-CZ" sz="4000" dirty="0" smtClean="0"/>
              <a:t> </a:t>
            </a:r>
            <a:r>
              <a:rPr lang="cs-CZ" sz="4000" dirty="0" err="1" smtClean="0"/>
              <a:t>ist</a:t>
            </a:r>
            <a:r>
              <a:rPr lang="cs-CZ" sz="4000" dirty="0" smtClean="0"/>
              <a:t> der </a:t>
            </a:r>
            <a:r>
              <a:rPr lang="cs-CZ" sz="4000" dirty="0" err="1" smtClean="0"/>
              <a:t>Sitz</a:t>
            </a:r>
            <a:r>
              <a:rPr lang="cs-CZ" sz="4000" dirty="0" smtClean="0"/>
              <a:t> des </a:t>
            </a:r>
            <a:r>
              <a:rPr lang="cs-CZ" sz="4000" dirty="0" err="1" smtClean="0"/>
              <a:t>Bundestages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6) 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</a:rPr>
              <a:t>Das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</a:rPr>
              <a:t>Brandeburger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4000" dirty="0" smtClean="0"/>
              <a:t>Tor </a:t>
            </a:r>
            <a:r>
              <a:rPr lang="cs-CZ" sz="4000" dirty="0" err="1" smtClean="0"/>
              <a:t>ist</a:t>
            </a:r>
            <a:r>
              <a:rPr lang="cs-CZ" sz="4000" dirty="0" smtClean="0"/>
              <a:t> </a:t>
            </a:r>
            <a:r>
              <a:rPr lang="cs-CZ" sz="4000" dirty="0" err="1" smtClean="0"/>
              <a:t>das</a:t>
            </a:r>
            <a:r>
              <a:rPr lang="cs-CZ" sz="4000" dirty="0" smtClean="0"/>
              <a:t> Symbol der </a:t>
            </a:r>
            <a:r>
              <a:rPr lang="cs-CZ" sz="4000" dirty="0" err="1" smtClean="0"/>
              <a:t>Stadt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7) Die </a:t>
            </a:r>
            <a:r>
              <a:rPr lang="cs-CZ" sz="4000" dirty="0" err="1" smtClean="0"/>
              <a:t>große</a:t>
            </a:r>
            <a:r>
              <a:rPr lang="cs-CZ" sz="4000" dirty="0" smtClean="0"/>
              <a:t> </a:t>
            </a:r>
            <a:r>
              <a:rPr lang="cs-CZ" sz="4000" dirty="0" err="1" smtClean="0"/>
              <a:t>Fußgängerzone</a:t>
            </a:r>
            <a:r>
              <a:rPr lang="cs-CZ" sz="4000" dirty="0" smtClean="0"/>
              <a:t> </a:t>
            </a:r>
            <a:r>
              <a:rPr lang="cs-CZ" sz="4000" dirty="0" err="1" smtClean="0"/>
              <a:t>ist</a:t>
            </a:r>
            <a:r>
              <a:rPr lang="cs-CZ" sz="4000" dirty="0" smtClean="0"/>
              <a:t> </a:t>
            </a:r>
            <a:r>
              <a:rPr lang="cs-CZ" sz="4000" dirty="0" err="1" smtClean="0"/>
              <a:t>auf</a:t>
            </a:r>
            <a:r>
              <a:rPr lang="cs-CZ" sz="4000" dirty="0" smtClean="0"/>
              <a:t> </a:t>
            </a:r>
            <a:r>
              <a:rPr lang="cs-CZ" sz="4000" dirty="0" err="1" smtClean="0"/>
              <a:t>dem</a:t>
            </a:r>
            <a:r>
              <a:rPr lang="cs-CZ" sz="4000" dirty="0" smtClean="0"/>
              <a:t>   </a:t>
            </a:r>
          </a:p>
          <a:p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</a:rPr>
              <a:t>Alexanderplatz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cs-CZ" sz="4000" dirty="0" smtClean="0"/>
              <a:t>8) </a:t>
            </a:r>
            <a:r>
              <a:rPr lang="cs-CZ" sz="4000" dirty="0" err="1" smtClean="0"/>
              <a:t>Sehr</a:t>
            </a:r>
            <a:r>
              <a:rPr lang="cs-CZ" sz="4000" dirty="0" smtClean="0"/>
              <a:t> alte </a:t>
            </a:r>
            <a:r>
              <a:rPr lang="cs-CZ" sz="4000" dirty="0" err="1" smtClean="0"/>
              <a:t>Straße</a:t>
            </a:r>
            <a:r>
              <a:rPr lang="cs-CZ" sz="4000" dirty="0" smtClean="0"/>
              <a:t> in Berlin </a:t>
            </a:r>
            <a:r>
              <a:rPr lang="cs-CZ" sz="4000" dirty="0" err="1" smtClean="0"/>
              <a:t>heißt</a:t>
            </a:r>
            <a:r>
              <a:rPr lang="cs-CZ" sz="4000" dirty="0" smtClean="0"/>
              <a:t>  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„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</a:rPr>
              <a:t>Unter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 den 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</a:rPr>
              <a:t>Linden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cs-CZ" sz="4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cs-CZ" sz="4000" dirty="0" smtClean="0"/>
              <a:t>9) </a:t>
            </a:r>
            <a:r>
              <a:rPr lang="cs-CZ" sz="4000" dirty="0" err="1" smtClean="0"/>
              <a:t>Er</a:t>
            </a:r>
            <a:r>
              <a:rPr lang="cs-CZ" sz="4000" dirty="0" smtClean="0"/>
              <a:t> </a:t>
            </a:r>
            <a:r>
              <a:rPr lang="cs-CZ" sz="4000" dirty="0" err="1" smtClean="0"/>
              <a:t>ist</a:t>
            </a:r>
            <a:r>
              <a:rPr lang="cs-CZ" sz="4000" dirty="0" smtClean="0"/>
              <a:t> 368 Meter hoch, </a:t>
            </a:r>
            <a:r>
              <a:rPr lang="cs-CZ" sz="4000" dirty="0" err="1" smtClean="0"/>
              <a:t>oben</a:t>
            </a:r>
            <a:r>
              <a:rPr lang="cs-CZ" sz="4000" dirty="0" smtClean="0"/>
              <a:t> </a:t>
            </a:r>
            <a:r>
              <a:rPr lang="cs-CZ" sz="4000" dirty="0" err="1" smtClean="0"/>
              <a:t>gibt</a:t>
            </a:r>
            <a:r>
              <a:rPr lang="cs-CZ" sz="4000" dirty="0" smtClean="0"/>
              <a:t> es </a:t>
            </a:r>
            <a:r>
              <a:rPr lang="cs-CZ" sz="4000" dirty="0" err="1" smtClean="0"/>
              <a:t>ein</a:t>
            </a:r>
            <a:r>
              <a:rPr lang="cs-CZ" sz="4000" dirty="0" smtClean="0"/>
              <a:t> </a:t>
            </a:r>
            <a:r>
              <a:rPr lang="cs-CZ" sz="4000" dirty="0" err="1" smtClean="0"/>
              <a:t>Telecafé</a:t>
            </a:r>
            <a:r>
              <a:rPr lang="cs-CZ" sz="4000" dirty="0" smtClean="0"/>
              <a:t>! </a:t>
            </a:r>
          </a:p>
          <a:p>
            <a:pPr>
              <a:buNone/>
            </a:pPr>
            <a:r>
              <a:rPr lang="cs-CZ" sz="4000" dirty="0" smtClean="0"/>
              <a:t>                                </a:t>
            </a:r>
            <a:r>
              <a:rPr lang="cs-CZ" sz="4000" dirty="0" err="1" smtClean="0"/>
              <a:t>Was</a:t>
            </a:r>
            <a:r>
              <a:rPr lang="cs-CZ" sz="4000" dirty="0" smtClean="0"/>
              <a:t> </a:t>
            </a:r>
            <a:r>
              <a:rPr lang="cs-CZ" sz="4000" dirty="0" err="1" smtClean="0"/>
              <a:t>ist</a:t>
            </a:r>
            <a:r>
              <a:rPr lang="cs-CZ" sz="4000" dirty="0" smtClean="0"/>
              <a:t> </a:t>
            </a:r>
            <a:r>
              <a:rPr lang="cs-CZ" sz="4000" dirty="0" err="1" smtClean="0"/>
              <a:t>das</a:t>
            </a:r>
            <a:r>
              <a:rPr lang="cs-CZ" sz="4000" dirty="0" smtClean="0"/>
              <a:t>? </a:t>
            </a:r>
            <a:r>
              <a:rPr lang="cs-CZ" sz="4000" dirty="0" smtClean="0">
                <a:sym typeface="Wingdings" pitchFamily="2" charset="2"/>
              </a:rPr>
              <a:t>  !</a:t>
            </a:r>
            <a:r>
              <a:rPr lang="cs-CZ" sz="40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der </a:t>
            </a:r>
            <a:r>
              <a:rPr lang="cs-CZ" sz="4000" b="1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Fernsehturm</a:t>
            </a:r>
            <a:r>
              <a:rPr lang="cs-CZ" sz="4000" dirty="0" smtClean="0">
                <a:sym typeface="Wingdings" pitchFamily="2" charset="2"/>
              </a:rPr>
              <a:t>!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Použité zdroje :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389120"/>
          </a:xfrm>
        </p:spPr>
        <p:txBody>
          <a:bodyPr>
            <a:no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http://upload.wikimedia.org/wikipedia/commons/thumb/d/d9/Coat_of_arms_of_Berlin.svg/365px-Coat_of_arms_of_Berlin.svg.png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http://upload.wikimedia.org/wikipedia/commons/8/80/Berlin_Wall_1961-11-20.jpg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http://upload.wikimedia.org/wikipedia/commons/d/d6/Berliner_Mauer.jpg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http://upload.wikimedia.org/wikipedia/commons/thumb/3/36/Berlin_reichstag_west_panorama.jpg/800px-Berlin_reichstag_west_panorama.jpg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http://upload.wikimedia.org/wikipedia/commons/5/52/Brandenburger_Tor1.JPG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http://upload.wikimedia.org/wikipedia/commons/thumb/5/57/Brandenburg_gate_sunset_quadriga.jpg/800px-Brandenburg_gate_sunset_quadriga.jpg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hdwpapers.com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thumbs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potsdamer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platz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wallpaper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_5-t2.jpg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http://upload.wikimedia.org/wikipedia/commons/thumb/5/50/SonyCenterAtNight.jpg/395px-SonyCenterAtNight.jpg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https://www.pressestelle.tu-berlin.de/fileadmin/a70100710/Fotos/TU_intern/2013/Juli/14_TUB-Alexanderplatz100713-01.jpg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http://upload.wikimedia.org/wikipedia/commons/5/51/Berlin_Tiergarten_Siegessaeule.jpg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http://upload.wikimedia.org/wikipedia/commons/thumb/1/1c/Unter_den_Linden_von_oben.jpg/450px-Unter_den_Linden_von_oben.jpg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http://upload.wikimedia.org/wikipedia/commons/thumb/d/d3/Stra%C3%9Fe_Unter_den_Linden_mit_Schloss.jpg/800px-Stra%C3%9Fe_Unter_den_Linden_mit_Schloss.jpg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http://upload.wikimedia.org/wikipedia/commons/thumb/b/b7/2009-10-23_-_Festival_of_Lights_-_Fernsehturm_2.JPG/344px-2009-10-23_-_Festival_of_Lights_-_Fernsehturm_2.JPG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http://upload.wikimedia.org/wikipedia/commons/thumb/8/83/Cityscape_Berlin.jpg/800px-Cityscape_Berlin.jpg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200" dirty="0" smtClean="0"/>
              <a:t> </a:t>
            </a:r>
            <a:br>
              <a:rPr lang="cs-CZ" sz="2200" dirty="0" smtClean="0"/>
            </a:b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SADA č. 15</a:t>
            </a:r>
            <a:b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Identifikátor: VY_32_INOVACE_NJ.9.282</a:t>
            </a:r>
            <a:b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Vzdělávací oblast: Jazyk a jazyková komunikace</a:t>
            </a:r>
            <a:b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Vyučovací předmět: Německý jazyk</a:t>
            </a: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Název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Berlin</a:t>
            </a: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Mgr. Lea Šmídová</a:t>
            </a: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Anotace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Tento DUM lze využít k prezentaci informací o hlavním městě Německa   </a:t>
            </a:r>
          </a:p>
          <a:p>
            <a:pPr>
              <a:buNone/>
            </a:pPr>
            <a:r>
              <a:rPr lang="cs-CZ" sz="2100" dirty="0" smtClean="0">
                <a:latin typeface="Arial" pitchFamily="34" charset="0"/>
                <a:cs typeface="Arial" pitchFamily="34" charset="0"/>
              </a:rPr>
              <a:t>                Berlíně. Obsahuje množství obrázků a informací, které žáky  seznamují s </a:t>
            </a:r>
          </a:p>
          <a:p>
            <a:pPr>
              <a:buNone/>
            </a:pPr>
            <a:r>
              <a:rPr lang="cs-CZ" sz="2100" dirty="0" smtClean="0">
                <a:latin typeface="Arial" pitchFamily="34" charset="0"/>
                <a:cs typeface="Arial" pitchFamily="34" charset="0"/>
              </a:rPr>
              <a:t>                Berlínem. </a:t>
            </a: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Rozsah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25minut</a:t>
            </a:r>
          </a:p>
          <a:p>
            <a:pPr>
              <a:buNone/>
            </a:pPr>
            <a:r>
              <a:rPr lang="cs-CZ" sz="2100" dirty="0" smtClean="0">
                <a:latin typeface="Arial" pitchFamily="34" charset="0"/>
                <a:cs typeface="Arial" pitchFamily="34" charset="0"/>
              </a:rPr>
              <a:t>Pro prezentaci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DUMu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je nutný následující software: Microsoft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Point</a:t>
            </a: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Klíčová slova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die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Hauptstadt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, Berlin,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Deutschland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Reichstag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Brandeburger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Tor,  </a:t>
            </a:r>
          </a:p>
          <a:p>
            <a:pPr>
              <a:buNone/>
            </a:pPr>
            <a:r>
              <a:rPr lang="cs-CZ" sz="2100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Potsdamer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Platz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, Alexander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Platz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die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Siegesäule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die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Strasse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Unter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den  </a:t>
            </a:r>
          </a:p>
          <a:p>
            <a:pPr>
              <a:buNone/>
            </a:pPr>
            <a:r>
              <a:rPr lang="cs-CZ" sz="2100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cs-CZ" sz="2100" dirty="0" err="1" smtClean="0">
                <a:latin typeface="Arial" pitchFamily="34" charset="0"/>
                <a:cs typeface="Arial" pitchFamily="34" charset="0"/>
              </a:rPr>
              <a:t>Linden</a:t>
            </a:r>
            <a:endParaRPr lang="cs-CZ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Ročník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9.</a:t>
            </a:r>
          </a:p>
          <a:p>
            <a:pPr>
              <a:buNone/>
            </a:pPr>
            <a:endParaRPr lang="cs-CZ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1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Vzdělávací materiál vytvořen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5.12.2012</a:t>
            </a: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Ověření ve výuce</a:t>
            </a:r>
            <a:endParaRPr lang="cs-CZ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Třída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IX.</a:t>
            </a: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Datum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10.12.2012</a:t>
            </a:r>
          </a:p>
          <a:p>
            <a:pPr>
              <a:buNone/>
            </a:pPr>
            <a:r>
              <a:rPr lang="cs-CZ" sz="2100" b="1" dirty="0" smtClean="0">
                <a:latin typeface="Arial" pitchFamily="34" charset="0"/>
                <a:cs typeface="Arial" pitchFamily="34" charset="0"/>
              </a:rPr>
              <a:t>Vyučující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: Mgr. Lea Šmídová</a:t>
            </a:r>
          </a:p>
          <a:p>
            <a:pPr>
              <a:buNone/>
            </a:pPr>
            <a:endParaRPr lang="cs-CZ" sz="21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dirty="0" smtClean="0">
                <a:solidFill>
                  <a:schemeClr val="bg2">
                    <a:lumMod val="50000"/>
                  </a:schemeClr>
                </a:solidFill>
              </a:rPr>
              <a:t>Berlin</a:t>
            </a:r>
            <a:endParaRPr lang="cs-CZ" sz="8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3501008"/>
            <a:ext cx="8712968" cy="1464568"/>
          </a:xfrm>
        </p:spPr>
        <p:txBody>
          <a:bodyPr>
            <a:normAutofit fontScale="92500"/>
          </a:bodyPr>
          <a:lstStyle/>
          <a:p>
            <a:pPr algn="ctr"/>
            <a:r>
              <a:rPr lang="cs-CZ" sz="5200" dirty="0" err="1" smtClean="0">
                <a:solidFill>
                  <a:schemeClr val="tx2">
                    <a:lumMod val="25000"/>
                  </a:schemeClr>
                </a:solidFill>
              </a:rPr>
              <a:t>die</a:t>
            </a:r>
            <a:r>
              <a:rPr lang="cs-CZ" sz="52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cs-CZ" sz="5200" dirty="0" err="1" smtClean="0">
                <a:solidFill>
                  <a:schemeClr val="tx2">
                    <a:lumMod val="25000"/>
                  </a:schemeClr>
                </a:solidFill>
              </a:rPr>
              <a:t>Hauptstadt</a:t>
            </a:r>
            <a:r>
              <a:rPr lang="cs-CZ" sz="52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cs-CZ" sz="5200" dirty="0" err="1" smtClean="0">
                <a:solidFill>
                  <a:schemeClr val="tx2">
                    <a:lumMod val="25000"/>
                  </a:schemeClr>
                </a:solidFill>
              </a:rPr>
              <a:t>von</a:t>
            </a:r>
            <a:r>
              <a:rPr lang="cs-CZ" sz="52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cs-CZ" sz="5200" dirty="0" err="1" smtClean="0">
                <a:solidFill>
                  <a:schemeClr val="tx2">
                    <a:lumMod val="25000"/>
                  </a:schemeClr>
                </a:solidFill>
              </a:rPr>
              <a:t>Deutschland</a:t>
            </a:r>
            <a:endParaRPr lang="cs-CZ" sz="52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>
                <a:solidFill>
                  <a:schemeClr val="accent4">
                    <a:lumMod val="75000"/>
                  </a:schemeClr>
                </a:solidFill>
              </a:rPr>
              <a:t>Berlin -  </a:t>
            </a:r>
            <a:r>
              <a:rPr lang="cs-CZ" sz="6000" dirty="0" err="1" smtClean="0">
                <a:solidFill>
                  <a:schemeClr val="accent4">
                    <a:lumMod val="75000"/>
                  </a:schemeClr>
                </a:solidFill>
              </a:rPr>
              <a:t>heute</a:t>
            </a:r>
            <a:endParaRPr lang="cs-CZ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Berlin –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Haptstadt</a:t>
            </a:r>
            <a:r>
              <a:rPr lang="cs-CZ" dirty="0" smtClean="0"/>
              <a:t>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Deutschland</a:t>
            </a:r>
            <a:r>
              <a:rPr lang="cs-CZ" dirty="0" smtClean="0"/>
              <a:t> (</a:t>
            </a:r>
            <a:r>
              <a:rPr lang="cs-CZ" dirty="0" err="1" smtClean="0"/>
              <a:t>seit</a:t>
            </a:r>
            <a:r>
              <a:rPr lang="cs-CZ" dirty="0" smtClean="0"/>
              <a:t> 1991)</a:t>
            </a:r>
          </a:p>
          <a:p>
            <a:r>
              <a:rPr lang="cs-CZ" dirty="0" err="1" smtClean="0"/>
              <a:t>liegt</a:t>
            </a:r>
            <a:r>
              <a:rPr lang="cs-CZ" dirty="0" smtClean="0"/>
              <a:t> in </a:t>
            </a:r>
            <a:r>
              <a:rPr lang="cs-CZ" dirty="0" err="1" smtClean="0"/>
              <a:t>Deutschland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Nordosten</a:t>
            </a:r>
            <a:endParaRPr lang="cs-CZ" dirty="0" smtClean="0"/>
          </a:p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Amtsprache</a:t>
            </a:r>
            <a:r>
              <a:rPr lang="cs-CZ" dirty="0" smtClean="0"/>
              <a:t> – </a:t>
            </a:r>
            <a:r>
              <a:rPr lang="cs-CZ" dirty="0" err="1" smtClean="0"/>
              <a:t>Deutsch</a:t>
            </a:r>
            <a:endParaRPr lang="cs-CZ" dirty="0" smtClean="0"/>
          </a:p>
          <a:p>
            <a:r>
              <a:rPr lang="cs-CZ" dirty="0" smtClean="0"/>
              <a:t>3,4 </a:t>
            </a:r>
            <a:r>
              <a:rPr lang="cs-CZ" dirty="0" err="1" smtClean="0"/>
              <a:t>Millionen</a:t>
            </a:r>
            <a:r>
              <a:rPr lang="cs-CZ" dirty="0" smtClean="0"/>
              <a:t> </a:t>
            </a:r>
            <a:r>
              <a:rPr lang="cs-CZ" dirty="0" err="1" smtClean="0"/>
              <a:t>Einwohner</a:t>
            </a:r>
            <a:endParaRPr lang="cs-CZ" dirty="0" smtClean="0"/>
          </a:p>
          <a:p>
            <a:r>
              <a:rPr lang="cs-CZ" dirty="0" err="1" smtClean="0"/>
              <a:t>Landeswappen</a:t>
            </a:r>
            <a:r>
              <a:rPr lang="cs-CZ" dirty="0" smtClean="0"/>
              <a:t>: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6626" name="Picture 2" descr="Soubor:Coat of arms of Berli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58322"/>
            <a:ext cx="2376264" cy="389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/>
              <a:t>Berlin - </a:t>
            </a:r>
            <a:r>
              <a:rPr lang="cs-CZ" sz="6000" dirty="0" err="1" smtClean="0"/>
              <a:t>heute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eine</a:t>
            </a:r>
            <a:r>
              <a:rPr lang="cs-CZ" sz="3200" dirty="0" smtClean="0"/>
              <a:t> </a:t>
            </a:r>
            <a:r>
              <a:rPr lang="de-DE" sz="3200" dirty="0" smtClean="0"/>
              <a:t>zweitgrößte Stadt in der EU</a:t>
            </a:r>
            <a:endParaRPr lang="cs-CZ" sz="3200" dirty="0" smtClean="0"/>
          </a:p>
          <a:p>
            <a:r>
              <a:rPr lang="cs-CZ" sz="3200" dirty="0" err="1" smtClean="0"/>
              <a:t>hohe</a:t>
            </a:r>
            <a:r>
              <a:rPr lang="cs-CZ" sz="3200" dirty="0" smtClean="0"/>
              <a:t> </a:t>
            </a:r>
            <a:r>
              <a:rPr lang="cs-CZ" sz="3200" dirty="0" err="1" smtClean="0"/>
              <a:t>Lebensqualität</a:t>
            </a:r>
            <a:endParaRPr lang="cs-CZ" sz="3200" dirty="0" smtClean="0"/>
          </a:p>
          <a:p>
            <a:r>
              <a:rPr lang="cs-CZ" sz="3200" dirty="0" smtClean="0"/>
              <a:t>der </a:t>
            </a:r>
            <a:r>
              <a:rPr lang="cs-CZ" sz="3200" dirty="0" err="1" smtClean="0"/>
              <a:t>Fluss</a:t>
            </a:r>
            <a:r>
              <a:rPr lang="cs-CZ" sz="3200" dirty="0" smtClean="0"/>
              <a:t> </a:t>
            </a:r>
            <a:r>
              <a:rPr lang="cs-CZ" sz="3200" dirty="0" err="1" smtClean="0"/>
              <a:t>Spree</a:t>
            </a:r>
            <a:endParaRPr lang="cs-CZ" sz="3200" dirty="0"/>
          </a:p>
        </p:txBody>
      </p:sp>
      <p:pic>
        <p:nvPicPr>
          <p:cNvPr id="28674" name="Picture 2" descr="Soubor:Berlin Mitte by 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47610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err="1" smtClean="0"/>
              <a:t>Geschichte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13. August 1961 – der </a:t>
            </a:r>
            <a:r>
              <a:rPr lang="cs-CZ" dirty="0" err="1" smtClean="0"/>
              <a:t>Bau</a:t>
            </a:r>
            <a:r>
              <a:rPr lang="cs-CZ" dirty="0" smtClean="0"/>
              <a:t> der </a:t>
            </a:r>
            <a:r>
              <a:rPr lang="cs-CZ" dirty="0" err="1" smtClean="0"/>
              <a:t>Berliner</a:t>
            </a:r>
            <a:r>
              <a:rPr lang="cs-CZ" dirty="0" smtClean="0"/>
              <a:t> </a:t>
            </a:r>
            <a:r>
              <a:rPr lang="cs-CZ" dirty="0" err="1" smtClean="0"/>
              <a:t>Mauer</a:t>
            </a:r>
            <a:endParaRPr lang="cs-CZ" dirty="0" smtClean="0"/>
          </a:p>
          <a:p>
            <a:r>
              <a:rPr lang="cs-CZ" dirty="0" smtClean="0"/>
              <a:t>1989 - </a:t>
            </a:r>
            <a:r>
              <a:rPr lang="de-DE" dirty="0" smtClean="0"/>
              <a:t>der Fall der Berliner Mauer</a:t>
            </a:r>
            <a:endParaRPr lang="cs-CZ" dirty="0"/>
          </a:p>
        </p:txBody>
      </p:sp>
      <p:pic>
        <p:nvPicPr>
          <p:cNvPr id="29698" name="Picture 2" descr="Soubor:Berlin Wall 1961-11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597058" cy="3236329"/>
          </a:xfrm>
          <a:prstGeom prst="rect">
            <a:avLst/>
          </a:prstGeom>
          <a:noFill/>
        </p:spPr>
      </p:pic>
      <p:pic>
        <p:nvPicPr>
          <p:cNvPr id="29700" name="Picture 4" descr="Soubor:Berliner Mau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669" y="3068960"/>
            <a:ext cx="438933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>
                <a:solidFill>
                  <a:srgbClr val="7030A0"/>
                </a:solidFill>
              </a:rPr>
              <a:t>Sehenswürdigkeiten</a:t>
            </a:r>
            <a:r>
              <a:rPr lang="cs-CZ" dirty="0" smtClean="0">
                <a:solidFill>
                  <a:srgbClr val="7030A0"/>
                </a:solidFill>
              </a:rPr>
              <a:t>: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sz="5300" dirty="0" smtClean="0"/>
              <a:t>1)der </a:t>
            </a:r>
            <a:r>
              <a:rPr lang="cs-CZ" sz="5300" dirty="0" err="1" smtClean="0"/>
              <a:t>Reichstag</a:t>
            </a:r>
            <a:endParaRPr lang="cs-CZ" sz="5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gebaut</a:t>
            </a:r>
            <a:r>
              <a:rPr lang="cs-CZ" sz="2400" dirty="0" smtClean="0"/>
              <a:t> in 1884 – 1894 </a:t>
            </a:r>
            <a:r>
              <a:rPr lang="cs-CZ" sz="2400" dirty="0" err="1" smtClean="0"/>
              <a:t>im</a:t>
            </a:r>
            <a:r>
              <a:rPr lang="cs-CZ" sz="2400" dirty="0" smtClean="0"/>
              <a:t> </a:t>
            </a:r>
            <a:r>
              <a:rPr lang="cs-CZ" sz="2400" dirty="0" err="1" smtClean="0"/>
              <a:t>Stil</a:t>
            </a:r>
            <a:r>
              <a:rPr lang="cs-CZ" sz="2400" dirty="0" smtClean="0"/>
              <a:t> der </a:t>
            </a:r>
            <a:r>
              <a:rPr lang="cs-CZ" sz="2400" dirty="0" err="1" smtClean="0"/>
              <a:t>Neorenaissance</a:t>
            </a:r>
            <a:endParaRPr lang="cs-CZ" sz="2400" dirty="0" smtClean="0"/>
          </a:p>
          <a:p>
            <a:r>
              <a:rPr lang="cs-CZ" sz="2400" dirty="0" smtClean="0"/>
              <a:t>der </a:t>
            </a:r>
            <a:r>
              <a:rPr lang="cs-CZ" sz="2400" dirty="0" err="1" smtClean="0"/>
              <a:t>Sitz</a:t>
            </a:r>
            <a:r>
              <a:rPr lang="cs-CZ" sz="2400" dirty="0" smtClean="0"/>
              <a:t> des </a:t>
            </a:r>
            <a:r>
              <a:rPr lang="cs-CZ" sz="2400" dirty="0" err="1" smtClean="0"/>
              <a:t>Deutschen</a:t>
            </a:r>
            <a:r>
              <a:rPr lang="cs-CZ" sz="2400" dirty="0" smtClean="0"/>
              <a:t> </a:t>
            </a:r>
            <a:r>
              <a:rPr lang="cs-CZ" sz="2400" dirty="0" err="1" smtClean="0"/>
              <a:t>Bundestages</a:t>
            </a:r>
            <a:endParaRPr lang="cs-CZ" sz="2400" dirty="0" smtClean="0"/>
          </a:p>
          <a:p>
            <a:r>
              <a:rPr lang="cs-CZ" sz="2400" dirty="0" err="1" smtClean="0"/>
              <a:t>das</a:t>
            </a:r>
            <a:r>
              <a:rPr lang="cs-CZ" sz="2400" dirty="0" smtClean="0"/>
              <a:t> Symbol der „</a:t>
            </a:r>
            <a:r>
              <a:rPr lang="cs-CZ" sz="2400" dirty="0" err="1" smtClean="0"/>
              <a:t>Berliner</a:t>
            </a:r>
            <a:r>
              <a:rPr lang="cs-CZ" sz="2400" dirty="0" smtClean="0"/>
              <a:t> Republik“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30722" name="Picture 2" descr="Soubor:Berlin reichstag west 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28" y="3212977"/>
            <a:ext cx="807761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/>
              <a:t>2) </a:t>
            </a:r>
            <a:r>
              <a:rPr lang="cs-CZ" sz="5400" dirty="0" err="1" smtClean="0"/>
              <a:t>das</a:t>
            </a:r>
            <a:r>
              <a:rPr lang="cs-CZ" sz="5400" dirty="0" smtClean="0"/>
              <a:t> </a:t>
            </a:r>
            <a:r>
              <a:rPr lang="cs-CZ" sz="5400" dirty="0" err="1" smtClean="0"/>
              <a:t>Brandenburger</a:t>
            </a:r>
            <a:r>
              <a:rPr lang="cs-CZ" sz="5400" dirty="0" smtClean="0"/>
              <a:t> Tor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das</a:t>
            </a:r>
            <a:r>
              <a:rPr lang="cs-CZ" dirty="0" smtClean="0"/>
              <a:t>  Symbol der </a:t>
            </a:r>
            <a:r>
              <a:rPr lang="cs-CZ" dirty="0" err="1" smtClean="0"/>
              <a:t>Stadt</a:t>
            </a:r>
            <a:r>
              <a:rPr lang="cs-CZ" dirty="0" smtClean="0"/>
              <a:t> Berlin</a:t>
            </a:r>
          </a:p>
          <a:p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sehr</a:t>
            </a:r>
            <a:r>
              <a:rPr lang="cs-CZ" dirty="0" smtClean="0"/>
              <a:t> </a:t>
            </a:r>
            <a:r>
              <a:rPr lang="cs-CZ" dirty="0" err="1" smtClean="0"/>
              <a:t>altes</a:t>
            </a:r>
            <a:r>
              <a:rPr lang="cs-CZ" dirty="0" smtClean="0"/>
              <a:t> Tor</a:t>
            </a:r>
          </a:p>
          <a:p>
            <a:endParaRPr lang="cs-CZ" dirty="0"/>
          </a:p>
        </p:txBody>
      </p:sp>
      <p:pic>
        <p:nvPicPr>
          <p:cNvPr id="31746" name="Picture 2" descr="Soubor:Brandenburger T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4320480" cy="4077072"/>
          </a:xfrm>
          <a:prstGeom prst="rect">
            <a:avLst/>
          </a:prstGeom>
          <a:noFill/>
        </p:spPr>
      </p:pic>
      <p:pic>
        <p:nvPicPr>
          <p:cNvPr id="31748" name="Picture 4" descr="Soubor:Brandenburg gate sunset quadr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023" y="2780928"/>
            <a:ext cx="4511977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solidFill>
                  <a:srgbClr val="7030A0"/>
                </a:solidFill>
              </a:rPr>
              <a:t>3) der </a:t>
            </a:r>
            <a:r>
              <a:rPr lang="cs-CZ" sz="5400" dirty="0" err="1" smtClean="0">
                <a:solidFill>
                  <a:srgbClr val="7030A0"/>
                </a:solidFill>
              </a:rPr>
              <a:t>Potsdamer</a:t>
            </a:r>
            <a:r>
              <a:rPr lang="cs-CZ" sz="5400" dirty="0" smtClean="0">
                <a:solidFill>
                  <a:srgbClr val="7030A0"/>
                </a:solidFill>
              </a:rPr>
              <a:t> </a:t>
            </a:r>
            <a:r>
              <a:rPr lang="cs-CZ" sz="5400" dirty="0" err="1" smtClean="0">
                <a:solidFill>
                  <a:srgbClr val="7030A0"/>
                </a:solidFill>
              </a:rPr>
              <a:t>Platz</a:t>
            </a:r>
            <a:endParaRPr lang="cs-CZ" sz="54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groß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interessant</a:t>
            </a:r>
            <a:r>
              <a:rPr lang="cs-CZ" dirty="0" smtClean="0"/>
              <a:t>,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Zentrum</a:t>
            </a:r>
            <a:r>
              <a:rPr lang="cs-CZ" dirty="0" smtClean="0"/>
              <a:t> der </a:t>
            </a:r>
            <a:r>
              <a:rPr lang="cs-CZ" dirty="0" err="1" smtClean="0"/>
              <a:t>Stadt</a:t>
            </a:r>
            <a:endParaRPr lang="cs-CZ" dirty="0" smtClean="0"/>
          </a:p>
          <a:p>
            <a:r>
              <a:rPr lang="cs-CZ" dirty="0" smtClean="0"/>
              <a:t>es </a:t>
            </a:r>
            <a:r>
              <a:rPr lang="cs-CZ" dirty="0" err="1" smtClean="0"/>
              <a:t>gibt</a:t>
            </a:r>
            <a:r>
              <a:rPr lang="cs-CZ" dirty="0" smtClean="0"/>
              <a:t> </a:t>
            </a:r>
            <a:r>
              <a:rPr lang="cs-CZ" dirty="0" err="1" smtClean="0"/>
              <a:t>hier</a:t>
            </a:r>
            <a:r>
              <a:rPr lang="cs-CZ" dirty="0" smtClean="0"/>
              <a:t> </a:t>
            </a:r>
            <a:r>
              <a:rPr lang="cs-CZ" dirty="0" err="1" smtClean="0"/>
              <a:t>viele</a:t>
            </a:r>
            <a:r>
              <a:rPr lang="cs-CZ" dirty="0" smtClean="0"/>
              <a:t> </a:t>
            </a:r>
            <a:r>
              <a:rPr lang="cs-CZ" dirty="0" err="1" smtClean="0"/>
              <a:t>Touristen</a:t>
            </a:r>
            <a:endParaRPr lang="cs-CZ" dirty="0" smtClean="0"/>
          </a:p>
          <a:p>
            <a:endParaRPr lang="cs-CZ" i="1" dirty="0" smtClean="0"/>
          </a:p>
        </p:txBody>
      </p:sp>
      <p:pic>
        <p:nvPicPr>
          <p:cNvPr id="32770" name="Picture 2" descr="Potsdamer Platz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4176464" cy="3933056"/>
          </a:xfrm>
          <a:prstGeom prst="rect">
            <a:avLst/>
          </a:prstGeom>
          <a:noFill/>
        </p:spPr>
      </p:pic>
      <p:pic>
        <p:nvPicPr>
          <p:cNvPr id="32772" name="Picture 4" descr="File:SonyCenterAt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396044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1102</TotalTime>
  <Words>559</Words>
  <Application>Microsoft Office PowerPoint</Application>
  <PresentationFormat>Předvádění na obrazovce (4:3)</PresentationFormat>
  <Paragraphs>108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Tok</vt:lpstr>
      <vt:lpstr>Snímek 1</vt:lpstr>
      <vt:lpstr>   SADA č. 15    Identifikátor: VY_32_INOVACE_NJ.9.282  Vzdělávací oblast: Jazyk a jazyková komunikace  Vyučovací předmět: Německý jazyk </vt:lpstr>
      <vt:lpstr>Berlin</vt:lpstr>
      <vt:lpstr>Berlin -  heute</vt:lpstr>
      <vt:lpstr>Berlin - heute</vt:lpstr>
      <vt:lpstr>Geschichte</vt:lpstr>
      <vt:lpstr>Sehenswürdigkeiten: 1)der Reichstag</vt:lpstr>
      <vt:lpstr>2) das Brandenburger Tor</vt:lpstr>
      <vt:lpstr>3) der Potsdamer Platz</vt:lpstr>
      <vt:lpstr>4) der Alexanderplatz</vt:lpstr>
      <vt:lpstr>5) die Siegessäule</vt:lpstr>
      <vt:lpstr>6) die Straße „Unter den Linden“</vt:lpstr>
      <vt:lpstr>7) der Fernsehturm</vt:lpstr>
      <vt:lpstr>Quiz</vt:lpstr>
      <vt:lpstr>Quiz - Lösung</vt:lpstr>
      <vt:lpstr>Použité zdroje 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</dc:title>
  <dc:creator>Uzivatel</dc:creator>
  <cp:lastModifiedBy>Uzivatel</cp:lastModifiedBy>
  <cp:revision>108</cp:revision>
  <dcterms:created xsi:type="dcterms:W3CDTF">2013-07-25T08:37:46Z</dcterms:created>
  <dcterms:modified xsi:type="dcterms:W3CDTF">2014-08-25T18:49:20Z</dcterms:modified>
</cp:coreProperties>
</file>