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60" r:id="rId17"/>
    <p:sldId id="272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91" autoAdjust="0"/>
    <p:restoredTop sz="94660"/>
  </p:normalViewPr>
  <p:slideViewPr>
    <p:cSldViewPr>
      <p:cViewPr varScale="1">
        <p:scale>
          <a:sx n="74" d="100"/>
          <a:sy n="74" d="100"/>
        </p:scale>
        <p:origin x="-102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5" name="Podnadpis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1" name="Zástupný symbol pro datum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A505A1F-F853-4973-A5F6-33185236E108}" type="datetimeFigureOut">
              <a:rPr lang="cs-CZ" smtClean="0"/>
              <a:pPr/>
              <a:t>25.8.2014</a:t>
            </a:fld>
            <a:endParaRPr lang="cs-CZ"/>
          </a:p>
        </p:txBody>
      </p:sp>
      <p:sp>
        <p:nvSpPr>
          <p:cNvPr id="18" name="Zástupný symbol pro zápatí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B132D64-14C9-42AF-AC9E-27E3411684D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505A1F-F853-4973-A5F6-33185236E108}" type="datetimeFigureOut">
              <a:rPr lang="cs-CZ" smtClean="0"/>
              <a:pPr/>
              <a:t>25.8.2014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132D64-14C9-42AF-AC9E-27E3411684D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6A505A1F-F853-4973-A5F6-33185236E108}" type="datetimeFigureOut">
              <a:rPr lang="cs-CZ" smtClean="0"/>
              <a:pPr/>
              <a:t>25.8.2014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B132D64-14C9-42AF-AC9E-27E3411684D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505A1F-F853-4973-A5F6-33185236E108}" type="datetimeFigureOut">
              <a:rPr lang="cs-CZ" smtClean="0"/>
              <a:pPr/>
              <a:t>25.8.2014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132D64-14C9-42AF-AC9E-27E3411684D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A505A1F-F853-4973-A5F6-33185236E108}" type="datetimeFigureOut">
              <a:rPr lang="cs-CZ" smtClean="0"/>
              <a:pPr/>
              <a:t>25.8.2014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B132D64-14C9-42AF-AC9E-27E3411684D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505A1F-F853-4973-A5F6-33185236E108}" type="datetimeFigureOut">
              <a:rPr lang="cs-CZ" smtClean="0"/>
              <a:pPr/>
              <a:t>25.8.2014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132D64-14C9-42AF-AC9E-27E3411684D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505A1F-F853-4973-A5F6-33185236E108}" type="datetimeFigureOut">
              <a:rPr lang="cs-CZ" smtClean="0"/>
              <a:pPr/>
              <a:t>25.8.2014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132D64-14C9-42AF-AC9E-27E3411684D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505A1F-F853-4973-A5F6-33185236E108}" type="datetimeFigureOut">
              <a:rPr lang="cs-CZ" smtClean="0"/>
              <a:pPr/>
              <a:t>25.8.2014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132D64-14C9-42AF-AC9E-27E3411684D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A505A1F-F853-4973-A5F6-33185236E108}" type="datetimeFigureOut">
              <a:rPr lang="cs-CZ" smtClean="0"/>
              <a:pPr/>
              <a:t>25.8.2014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132D64-14C9-42AF-AC9E-27E3411684D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505A1F-F853-4973-A5F6-33185236E108}" type="datetimeFigureOut">
              <a:rPr lang="cs-CZ" smtClean="0"/>
              <a:pPr/>
              <a:t>25.8.2014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132D64-14C9-42AF-AC9E-27E3411684D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505A1F-F853-4973-A5F6-33185236E108}" type="datetimeFigureOut">
              <a:rPr lang="cs-CZ" smtClean="0"/>
              <a:pPr/>
              <a:t>25.8.2014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132D64-14C9-42AF-AC9E-27E3411684D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obrázek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nadpis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1" name="Zástupný symbol pro text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7" name="Zástupný symbol pro datum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6A505A1F-F853-4973-A5F6-33185236E108}" type="datetimeFigureOut">
              <a:rPr lang="cs-CZ" smtClean="0"/>
              <a:pPr/>
              <a:t>25.8.2014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B132D64-14C9-42AF-AC9E-27E3411684D0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Soubor:SalzburgerAltstadt02.JPG" TargetMode="External"/><Relationship Id="rId3" Type="http://schemas.openxmlformats.org/officeDocument/2006/relationships/hyperlink" Target="http://cs.wikipedia.org/wiki/Soubor:Grossglockner_from_SW.jpg" TargetMode="External"/><Relationship Id="rId7" Type="http://schemas.openxmlformats.org/officeDocument/2006/relationships/hyperlink" Target="http://cs.wikipedia.org/wiki/Soubor:Wien_Stefansdom_DSC02656.JPG" TargetMode="External"/><Relationship Id="rId2" Type="http://schemas.openxmlformats.org/officeDocument/2006/relationships/hyperlink" Target="http://cs.wikipedia.org/wiki/Soubor:Rakouske_alpy_1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s.wikipedia.org/wiki/Soubor:Sch%C3%B6nbrunn_3.JPG" TargetMode="External"/><Relationship Id="rId5" Type="http://schemas.openxmlformats.org/officeDocument/2006/relationships/hyperlink" Target="http://cs.wikipedia.org/wiki/Soubor:Austria-Bregenz-Pfaender.jpg" TargetMode="External"/><Relationship Id="rId10" Type="http://schemas.openxmlformats.org/officeDocument/2006/relationships/hyperlink" Target="https://commons.wikimedia.org/wiki/File:Innsbruck_Panorama_Nordkette_3.jpg" TargetMode="External"/><Relationship Id="rId4" Type="http://schemas.openxmlformats.org/officeDocument/2006/relationships/hyperlink" Target="http://commons.wikimedia.org/wiki/File:Poertschach_Landspitz_Salettl_25122007_21.jpg" TargetMode="External"/><Relationship Id="rId9" Type="http://schemas.openxmlformats.org/officeDocument/2006/relationships/hyperlink" Target="http://cs.wikipedia.org/wiki/Soubor:Mozartkugeln_reber_1.jp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Soubor:ZellAmSee_Dreifaltigkeitsgasse.jpg" TargetMode="External"/><Relationship Id="rId2" Type="http://schemas.openxmlformats.org/officeDocument/2006/relationships/hyperlink" Target="http://commons.wikimedia.org/wiki/File:IMG_9039-Innsbruck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File:Kitzbuhelerhorn.jpg" TargetMode="External"/><Relationship Id="rId5" Type="http://schemas.openxmlformats.org/officeDocument/2006/relationships/hyperlink" Target="http://commons.wikimedia.org/wiki/File:Carving.jpg" TargetMode="External"/><Relationship Id="rId4" Type="http://schemas.openxmlformats.org/officeDocument/2006/relationships/hyperlink" Target="http://www.zellamsee-kaprun.com/website/var/tmp/thumb_4606__lightbox.jpe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Nové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0"/>
            <a:ext cx="1236662" cy="17145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5" name="Obdélník 4"/>
          <p:cNvSpPr/>
          <p:nvPr/>
        </p:nvSpPr>
        <p:spPr>
          <a:xfrm>
            <a:off x="2771800" y="1844824"/>
            <a:ext cx="36942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PROJEKT EU - PENÍZE ŠKOLÁM</a:t>
            </a:r>
            <a:endParaRPr lang="cs-CZ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467544" y="2492896"/>
          <a:ext cx="8280920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77864"/>
                <a:gridCol w="5003056"/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Registrační číslo projektu</a:t>
                      </a:r>
                      <a:endParaRPr lang="cs-CZ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cs-CZ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CZ.1.07/1.4.00/21.3313</a:t>
                      </a:r>
                      <a:endParaRPr lang="cs-CZ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Název projektu</a:t>
                      </a:r>
                      <a:endParaRPr lang="cs-CZ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Moderní škola</a:t>
                      </a:r>
                      <a:endParaRPr lang="cs-CZ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Šablona III/2</a:t>
                      </a:r>
                      <a:endParaRPr lang="cs-CZ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cs-CZ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Inovace a zkvalitnění výuky prostřednictvím ICT</a:t>
                      </a:r>
                      <a:endParaRPr lang="cs-CZ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Obdélník 6"/>
          <p:cNvSpPr/>
          <p:nvPr/>
        </p:nvSpPr>
        <p:spPr>
          <a:xfrm>
            <a:off x="0" y="4005064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Tento materiál byl vytvořen v rámci projektu Operačního programu</a:t>
            </a:r>
            <a:endParaRPr kumimoji="0" lang="cs-CZ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Vzdělávání pro konkurenceschopnost.</a:t>
            </a:r>
            <a:endParaRPr kumimoji="0" lang="cs-CZ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5085184"/>
            <a:ext cx="601980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err="1" smtClean="0">
                <a:solidFill>
                  <a:schemeClr val="bg2">
                    <a:lumMod val="25000"/>
                  </a:schemeClr>
                </a:solidFill>
              </a:rPr>
              <a:t>Touristische</a:t>
            </a:r>
            <a:r>
              <a:rPr lang="cs-CZ" sz="32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cs-CZ" sz="3200" dirty="0" err="1" smtClean="0">
                <a:solidFill>
                  <a:schemeClr val="bg2">
                    <a:lumMod val="25000"/>
                  </a:schemeClr>
                </a:solidFill>
              </a:rPr>
              <a:t>Ziele</a:t>
            </a:r>
            <a:r>
              <a:rPr lang="cs-CZ" sz="3200" dirty="0" smtClean="0">
                <a:solidFill>
                  <a:schemeClr val="bg2">
                    <a:lumMod val="25000"/>
                  </a:schemeClr>
                </a:solidFill>
              </a:rPr>
              <a:t> in </a:t>
            </a:r>
            <a:r>
              <a:rPr lang="cs-CZ" sz="3200" dirty="0" err="1" smtClean="0">
                <a:solidFill>
                  <a:schemeClr val="bg2">
                    <a:lumMod val="25000"/>
                  </a:schemeClr>
                </a:solidFill>
              </a:rPr>
              <a:t>Österreich</a:t>
            </a: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 smtClean="0">
                <a:solidFill>
                  <a:schemeClr val="bg2">
                    <a:lumMod val="25000"/>
                  </a:schemeClr>
                </a:solidFill>
              </a:rPr>
              <a:t>1) </a:t>
            </a:r>
            <a:r>
              <a:rPr lang="cs-CZ" sz="3200" dirty="0" err="1" smtClean="0">
                <a:solidFill>
                  <a:schemeClr val="bg2">
                    <a:lumMod val="25000"/>
                  </a:schemeClr>
                </a:solidFill>
              </a:rPr>
              <a:t>Wien</a:t>
            </a:r>
            <a:endParaRPr lang="cs-CZ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das</a:t>
            </a:r>
            <a:r>
              <a:rPr lang="cs-CZ" dirty="0" smtClean="0"/>
              <a:t> </a:t>
            </a:r>
            <a:r>
              <a:rPr lang="cs-CZ" dirty="0" err="1" smtClean="0"/>
              <a:t>historische</a:t>
            </a:r>
            <a:r>
              <a:rPr lang="cs-CZ" dirty="0" smtClean="0"/>
              <a:t> </a:t>
            </a:r>
            <a:r>
              <a:rPr lang="cs-CZ" dirty="0" err="1" smtClean="0"/>
              <a:t>Zentrum</a:t>
            </a:r>
            <a:r>
              <a:rPr lang="cs-CZ" dirty="0" smtClean="0"/>
              <a:t> der </a:t>
            </a:r>
            <a:r>
              <a:rPr lang="cs-CZ" dirty="0" err="1" smtClean="0"/>
              <a:t>Stadt</a:t>
            </a:r>
            <a:r>
              <a:rPr lang="cs-CZ" dirty="0" smtClean="0"/>
              <a:t> </a:t>
            </a:r>
            <a:r>
              <a:rPr lang="cs-CZ" dirty="0" err="1" smtClean="0"/>
              <a:t>auf</a:t>
            </a:r>
            <a:r>
              <a:rPr lang="cs-CZ" dirty="0" smtClean="0"/>
              <a:t> der Liste des </a:t>
            </a:r>
            <a:r>
              <a:rPr lang="cs-CZ" dirty="0" err="1" smtClean="0"/>
              <a:t>Kulturerbes</a:t>
            </a:r>
            <a:r>
              <a:rPr lang="cs-CZ" dirty="0" smtClean="0"/>
              <a:t> der UNESCO</a:t>
            </a:r>
          </a:p>
          <a:p>
            <a:r>
              <a:rPr lang="cs-CZ" dirty="0" err="1" smtClean="0"/>
              <a:t>das</a:t>
            </a:r>
            <a:r>
              <a:rPr lang="cs-CZ" dirty="0" smtClean="0"/>
              <a:t> </a:t>
            </a:r>
            <a:r>
              <a:rPr lang="cs-CZ" dirty="0" err="1" smtClean="0"/>
              <a:t>Schloß</a:t>
            </a:r>
            <a:r>
              <a:rPr lang="cs-CZ" dirty="0" smtClean="0"/>
              <a:t> </a:t>
            </a:r>
            <a:r>
              <a:rPr lang="cs-CZ" dirty="0" err="1" smtClean="0"/>
              <a:t>Schönbrunn</a:t>
            </a:r>
            <a:r>
              <a:rPr lang="cs-CZ" dirty="0" smtClean="0"/>
              <a:t>, der </a:t>
            </a:r>
            <a:r>
              <a:rPr lang="cs-CZ" dirty="0" err="1" smtClean="0"/>
              <a:t>Stephansdom</a:t>
            </a:r>
            <a:r>
              <a:rPr lang="cs-CZ" dirty="0" smtClean="0"/>
              <a:t>, der </a:t>
            </a:r>
            <a:r>
              <a:rPr lang="cs-CZ" dirty="0" err="1" smtClean="0"/>
              <a:t>Prater</a:t>
            </a:r>
            <a:r>
              <a:rPr lang="cs-CZ" dirty="0" smtClean="0"/>
              <a:t>,…</a:t>
            </a:r>
          </a:p>
          <a:p>
            <a:pPr>
              <a:buNone/>
            </a:pPr>
            <a:endParaRPr lang="cs-CZ" dirty="0" smtClean="0"/>
          </a:p>
          <a:p>
            <a:endParaRPr lang="cs-CZ" dirty="0"/>
          </a:p>
        </p:txBody>
      </p:sp>
      <p:pic>
        <p:nvPicPr>
          <p:cNvPr id="20482" name="Picture 2" descr="Soubor:Schönbrunn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861048"/>
            <a:ext cx="3883578" cy="2592288"/>
          </a:xfrm>
          <a:prstGeom prst="rect">
            <a:avLst/>
          </a:prstGeom>
          <a:noFill/>
        </p:spPr>
      </p:pic>
      <p:pic>
        <p:nvPicPr>
          <p:cNvPr id="20484" name="Picture 4" descr="Soubor:Wien Stefansdom DSC026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068960"/>
            <a:ext cx="2664296" cy="35523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2">
                    <a:lumMod val="25000"/>
                  </a:schemeClr>
                </a:solidFill>
              </a:rPr>
              <a:t>2) Salzburg</a:t>
            </a:r>
            <a:endParaRPr lang="cs-CZ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das</a:t>
            </a:r>
            <a:r>
              <a:rPr lang="cs-CZ" dirty="0" smtClean="0"/>
              <a:t> </a:t>
            </a:r>
            <a:r>
              <a:rPr lang="cs-CZ" dirty="0" err="1" smtClean="0"/>
              <a:t>Zentrum</a:t>
            </a:r>
            <a:r>
              <a:rPr lang="cs-CZ" dirty="0" smtClean="0"/>
              <a:t> der </a:t>
            </a:r>
            <a:r>
              <a:rPr lang="cs-CZ" dirty="0" err="1" smtClean="0"/>
              <a:t>Stadt</a:t>
            </a:r>
            <a:r>
              <a:rPr lang="cs-CZ" dirty="0" smtClean="0"/>
              <a:t> </a:t>
            </a:r>
            <a:r>
              <a:rPr lang="cs-CZ" dirty="0" err="1" smtClean="0"/>
              <a:t>ist</a:t>
            </a:r>
            <a:r>
              <a:rPr lang="cs-CZ" dirty="0" smtClean="0"/>
              <a:t> </a:t>
            </a:r>
            <a:r>
              <a:rPr lang="cs-CZ" dirty="0" err="1" smtClean="0"/>
              <a:t>auf</a:t>
            </a:r>
            <a:r>
              <a:rPr lang="cs-CZ" dirty="0" smtClean="0"/>
              <a:t> der Liste des </a:t>
            </a:r>
            <a:r>
              <a:rPr lang="cs-CZ" dirty="0" err="1" smtClean="0"/>
              <a:t>Kulturerbes</a:t>
            </a:r>
            <a:r>
              <a:rPr lang="cs-CZ" dirty="0" smtClean="0"/>
              <a:t> der UNESCO</a:t>
            </a:r>
          </a:p>
          <a:p>
            <a:r>
              <a:rPr lang="cs-CZ" dirty="0" smtClean="0"/>
              <a:t>„</a:t>
            </a:r>
            <a:r>
              <a:rPr lang="cs-CZ" dirty="0" err="1" smtClean="0"/>
              <a:t>Mozartstadt</a:t>
            </a:r>
            <a:r>
              <a:rPr lang="cs-CZ" dirty="0" smtClean="0"/>
              <a:t>“ – </a:t>
            </a:r>
            <a:r>
              <a:rPr lang="cs-CZ" dirty="0" err="1" smtClean="0"/>
              <a:t>W.A.Mozart</a:t>
            </a:r>
            <a:r>
              <a:rPr lang="cs-CZ" dirty="0" smtClean="0"/>
              <a:t> </a:t>
            </a:r>
            <a:r>
              <a:rPr lang="cs-CZ" dirty="0" err="1" smtClean="0"/>
              <a:t>wurde</a:t>
            </a:r>
            <a:r>
              <a:rPr lang="cs-CZ" dirty="0" smtClean="0"/>
              <a:t> </a:t>
            </a:r>
            <a:r>
              <a:rPr lang="cs-CZ" dirty="0" err="1" smtClean="0"/>
              <a:t>am</a:t>
            </a:r>
            <a:r>
              <a:rPr lang="cs-CZ" dirty="0" smtClean="0"/>
              <a:t> 27.1.1756 in Salzburg </a:t>
            </a:r>
            <a:r>
              <a:rPr lang="cs-CZ" dirty="0" err="1" smtClean="0"/>
              <a:t>geboren</a:t>
            </a:r>
            <a:endParaRPr lang="cs-CZ" dirty="0"/>
          </a:p>
        </p:txBody>
      </p:sp>
      <p:pic>
        <p:nvPicPr>
          <p:cNvPr id="24578" name="Picture 2" descr="Soubor:SalzburgerAltstadt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573016"/>
            <a:ext cx="4323181" cy="2880320"/>
          </a:xfrm>
          <a:prstGeom prst="rect">
            <a:avLst/>
          </a:prstGeom>
          <a:noFill/>
        </p:spPr>
      </p:pic>
      <p:pic>
        <p:nvPicPr>
          <p:cNvPr id="24580" name="Picture 4" descr="Soubor:Mozartkugeln reber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645024"/>
            <a:ext cx="3456384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2">
                    <a:lumMod val="25000"/>
                  </a:schemeClr>
                </a:solidFill>
              </a:rPr>
              <a:t>3) Innsbruck</a:t>
            </a:r>
            <a:endParaRPr lang="cs-CZ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Sportangebote</a:t>
            </a:r>
            <a:r>
              <a:rPr lang="cs-CZ" dirty="0" smtClean="0"/>
              <a:t> („</a:t>
            </a:r>
            <a:r>
              <a:rPr lang="cs-CZ" dirty="0" err="1" smtClean="0"/>
              <a:t>die</a:t>
            </a:r>
            <a:r>
              <a:rPr lang="cs-CZ" dirty="0" smtClean="0"/>
              <a:t> </a:t>
            </a:r>
            <a:r>
              <a:rPr lang="cs-CZ" dirty="0" err="1" smtClean="0"/>
              <a:t>Tiroler</a:t>
            </a:r>
            <a:r>
              <a:rPr lang="cs-CZ" dirty="0" smtClean="0"/>
              <a:t> </a:t>
            </a:r>
            <a:r>
              <a:rPr lang="cs-CZ" dirty="0" err="1" smtClean="0"/>
              <a:t>Bergwelt</a:t>
            </a:r>
            <a:r>
              <a:rPr lang="cs-CZ" dirty="0" smtClean="0"/>
              <a:t>“)</a:t>
            </a:r>
          </a:p>
          <a:p>
            <a:r>
              <a:rPr lang="cs-CZ" dirty="0" smtClean="0"/>
              <a:t>der </a:t>
            </a:r>
            <a:r>
              <a:rPr lang="cs-CZ" dirty="0" err="1" smtClean="0"/>
              <a:t>Tanzsommer</a:t>
            </a:r>
            <a:r>
              <a:rPr lang="cs-CZ" dirty="0" smtClean="0"/>
              <a:t> </a:t>
            </a:r>
            <a:r>
              <a:rPr lang="cs-CZ" dirty="0" err="1" smtClean="0"/>
              <a:t>Schloßkonzerte</a:t>
            </a:r>
            <a:r>
              <a:rPr lang="cs-CZ" dirty="0" smtClean="0"/>
              <a:t>, </a:t>
            </a:r>
            <a:r>
              <a:rPr lang="cs-CZ" dirty="0" err="1" smtClean="0"/>
              <a:t>Christkindlmärkte</a:t>
            </a:r>
            <a:r>
              <a:rPr lang="cs-CZ" dirty="0" smtClean="0"/>
              <a:t>, </a:t>
            </a:r>
            <a:r>
              <a:rPr lang="cs-CZ" dirty="0" err="1" smtClean="0"/>
              <a:t>Bergsilvester</a:t>
            </a:r>
            <a:r>
              <a:rPr lang="cs-CZ" dirty="0" smtClean="0"/>
              <a:t> </a:t>
            </a:r>
            <a:r>
              <a:rPr lang="cs-CZ" dirty="0" err="1" smtClean="0"/>
              <a:t>Österreichs</a:t>
            </a:r>
            <a:endParaRPr lang="cs-CZ" dirty="0"/>
          </a:p>
        </p:txBody>
      </p:sp>
      <p:pic>
        <p:nvPicPr>
          <p:cNvPr id="25602" name="Picture 2" descr="File:Innsbruck Panorama Nordkette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3429001"/>
            <a:ext cx="4302550" cy="2592287"/>
          </a:xfrm>
          <a:prstGeom prst="rect">
            <a:avLst/>
          </a:prstGeom>
          <a:noFill/>
        </p:spPr>
      </p:pic>
      <p:pic>
        <p:nvPicPr>
          <p:cNvPr id="25604" name="Picture 4" descr="File:IMG 9039-Innsbruc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933056"/>
            <a:ext cx="3552395" cy="2664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2">
                    <a:lumMod val="25000"/>
                  </a:schemeClr>
                </a:solidFill>
              </a:rPr>
              <a:t>4) </a:t>
            </a:r>
            <a:r>
              <a:rPr lang="cs-CZ" dirty="0" err="1" smtClean="0">
                <a:solidFill>
                  <a:schemeClr val="bg2">
                    <a:lumMod val="25000"/>
                  </a:schemeClr>
                </a:solidFill>
              </a:rPr>
              <a:t>Zell</a:t>
            </a:r>
            <a:r>
              <a:rPr lang="cs-CZ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bg2">
                    <a:lumMod val="25000"/>
                  </a:schemeClr>
                </a:solidFill>
              </a:rPr>
              <a:t>am</a:t>
            </a:r>
            <a:r>
              <a:rPr lang="cs-CZ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bg2">
                    <a:lumMod val="25000"/>
                  </a:schemeClr>
                </a:solidFill>
              </a:rPr>
              <a:t>see</a:t>
            </a:r>
            <a:endParaRPr lang="cs-CZ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eine</a:t>
            </a:r>
            <a:r>
              <a:rPr lang="cs-CZ" dirty="0" smtClean="0"/>
              <a:t> </a:t>
            </a:r>
            <a:r>
              <a:rPr lang="cs-CZ" dirty="0" err="1" smtClean="0"/>
              <a:t>Urlaubdestination</a:t>
            </a:r>
            <a:endParaRPr lang="cs-CZ" dirty="0" smtClean="0"/>
          </a:p>
          <a:p>
            <a:r>
              <a:rPr lang="cs-CZ" dirty="0" err="1" smtClean="0"/>
              <a:t>Zell</a:t>
            </a:r>
            <a:r>
              <a:rPr lang="cs-CZ" dirty="0" smtClean="0"/>
              <a:t> </a:t>
            </a:r>
            <a:r>
              <a:rPr lang="cs-CZ" dirty="0" err="1" smtClean="0"/>
              <a:t>am</a:t>
            </a:r>
            <a:r>
              <a:rPr lang="cs-CZ" dirty="0" smtClean="0"/>
              <a:t> </a:t>
            </a:r>
            <a:r>
              <a:rPr lang="cs-CZ" dirty="0" err="1" smtClean="0"/>
              <a:t>See</a:t>
            </a:r>
            <a:r>
              <a:rPr lang="cs-CZ" dirty="0" smtClean="0"/>
              <a:t> – </a:t>
            </a:r>
            <a:r>
              <a:rPr lang="cs-CZ" dirty="0" err="1" smtClean="0"/>
              <a:t>Kaprun</a:t>
            </a:r>
            <a:r>
              <a:rPr lang="cs-CZ" dirty="0" smtClean="0"/>
              <a:t> - </a:t>
            </a:r>
            <a:r>
              <a:rPr lang="cs-CZ" dirty="0" err="1" smtClean="0"/>
              <a:t>Wintersporte</a:t>
            </a:r>
            <a:endParaRPr lang="cs-CZ" dirty="0"/>
          </a:p>
        </p:txBody>
      </p:sp>
      <p:pic>
        <p:nvPicPr>
          <p:cNvPr id="28674" name="Picture 2" descr="Soubor:ZellAmSee Dreifaltigkeitsgas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88640"/>
            <a:ext cx="2596615" cy="1944216"/>
          </a:xfrm>
          <a:prstGeom prst="rect">
            <a:avLst/>
          </a:prstGeom>
          <a:noFill/>
        </p:spPr>
      </p:pic>
      <p:pic>
        <p:nvPicPr>
          <p:cNvPr id="28676" name="Picture 4" descr="http://www.zellamsee-kaprun.com/website/var/tmp/thumb_4606__lightbox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140968"/>
            <a:ext cx="7620000" cy="3133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>
                <a:solidFill>
                  <a:schemeClr val="bg2">
                    <a:lumMod val="25000"/>
                  </a:schemeClr>
                </a:solidFill>
              </a:rPr>
              <a:t>5) </a:t>
            </a:r>
            <a:r>
              <a:rPr lang="cs-CZ" sz="2800" dirty="0" err="1" smtClean="0">
                <a:solidFill>
                  <a:schemeClr val="bg2">
                    <a:lumMod val="25000"/>
                  </a:schemeClr>
                </a:solidFill>
              </a:rPr>
              <a:t>Großglockner</a:t>
            </a:r>
            <a:r>
              <a:rPr lang="cs-CZ" sz="28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cs-CZ" sz="2800" dirty="0" err="1" smtClean="0">
                <a:solidFill>
                  <a:schemeClr val="bg2">
                    <a:lumMod val="25000"/>
                  </a:schemeClr>
                </a:solidFill>
              </a:rPr>
              <a:t>hochalpenstraße</a:t>
            </a:r>
            <a:endParaRPr lang="cs-CZ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verbindet</a:t>
            </a:r>
            <a:r>
              <a:rPr lang="cs-CZ" dirty="0" smtClean="0"/>
              <a:t> </a:t>
            </a:r>
            <a:r>
              <a:rPr lang="cs-CZ" dirty="0" err="1" smtClean="0"/>
              <a:t>die</a:t>
            </a:r>
            <a:r>
              <a:rPr lang="cs-CZ" dirty="0" smtClean="0"/>
              <a:t> </a:t>
            </a:r>
            <a:r>
              <a:rPr lang="cs-CZ" dirty="0" err="1" smtClean="0"/>
              <a:t>Bundesländer</a:t>
            </a:r>
            <a:r>
              <a:rPr lang="cs-CZ" dirty="0" smtClean="0"/>
              <a:t> Salzburg </a:t>
            </a:r>
            <a:r>
              <a:rPr lang="cs-CZ" dirty="0" err="1" smtClean="0"/>
              <a:t>und</a:t>
            </a:r>
            <a:r>
              <a:rPr lang="cs-CZ" dirty="0" smtClean="0"/>
              <a:t> </a:t>
            </a:r>
            <a:r>
              <a:rPr lang="cs-CZ" dirty="0" err="1" smtClean="0"/>
              <a:t>Kärnten</a:t>
            </a:r>
            <a:endParaRPr lang="cs-CZ" dirty="0" smtClean="0"/>
          </a:p>
          <a:p>
            <a:r>
              <a:rPr lang="cs-CZ" dirty="0" err="1" smtClean="0"/>
              <a:t>eine</a:t>
            </a:r>
            <a:r>
              <a:rPr lang="cs-CZ" dirty="0" smtClean="0"/>
              <a:t> </a:t>
            </a:r>
            <a:r>
              <a:rPr lang="cs-CZ" dirty="0" err="1" smtClean="0"/>
              <a:t>höchstgelegene</a:t>
            </a:r>
            <a:r>
              <a:rPr lang="cs-CZ" dirty="0" smtClean="0"/>
              <a:t> </a:t>
            </a:r>
            <a:r>
              <a:rPr lang="cs-CZ" dirty="0" err="1" smtClean="0"/>
              <a:t>befestigte</a:t>
            </a:r>
            <a:r>
              <a:rPr lang="cs-CZ" dirty="0" smtClean="0"/>
              <a:t> </a:t>
            </a:r>
            <a:r>
              <a:rPr lang="cs-CZ" dirty="0" err="1" smtClean="0"/>
              <a:t>Passstraße</a:t>
            </a:r>
            <a:endParaRPr lang="cs-CZ" dirty="0"/>
          </a:p>
        </p:txBody>
      </p:sp>
      <p:pic>
        <p:nvPicPr>
          <p:cNvPr id="27650" name="Picture 2" descr="File:Hochtor Tunnel, Großglockner Hochalpenstraß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924944"/>
            <a:ext cx="4968552" cy="37264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2">
                    <a:lumMod val="25000"/>
                  </a:schemeClr>
                </a:solidFill>
              </a:rPr>
              <a:t>6) </a:t>
            </a:r>
            <a:r>
              <a:rPr lang="cs-CZ" dirty="0" err="1" smtClean="0">
                <a:solidFill>
                  <a:schemeClr val="bg2">
                    <a:lumMod val="25000"/>
                  </a:schemeClr>
                </a:solidFill>
              </a:rPr>
              <a:t>Kitzbühel</a:t>
            </a:r>
            <a:endParaRPr lang="cs-CZ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ein</a:t>
            </a:r>
            <a:r>
              <a:rPr lang="cs-CZ" dirty="0" smtClean="0"/>
              <a:t> </a:t>
            </a:r>
            <a:r>
              <a:rPr lang="cs-CZ" dirty="0" err="1" smtClean="0"/>
              <a:t>international</a:t>
            </a:r>
            <a:r>
              <a:rPr lang="cs-CZ" dirty="0" smtClean="0"/>
              <a:t> </a:t>
            </a:r>
            <a:r>
              <a:rPr lang="cs-CZ" dirty="0" err="1" smtClean="0"/>
              <a:t>bedeutender</a:t>
            </a:r>
            <a:r>
              <a:rPr lang="cs-CZ" dirty="0" smtClean="0"/>
              <a:t> </a:t>
            </a:r>
            <a:r>
              <a:rPr lang="cs-CZ" dirty="0" err="1" smtClean="0"/>
              <a:t>Wintersportort</a:t>
            </a:r>
            <a:r>
              <a:rPr lang="cs-CZ" dirty="0" smtClean="0"/>
              <a:t> (</a:t>
            </a:r>
            <a:r>
              <a:rPr lang="cs-CZ" dirty="0" err="1" smtClean="0"/>
              <a:t>ein</a:t>
            </a:r>
            <a:r>
              <a:rPr lang="cs-CZ" dirty="0" smtClean="0"/>
              <a:t> </a:t>
            </a:r>
            <a:r>
              <a:rPr lang="cs-CZ" dirty="0" err="1" smtClean="0"/>
              <a:t>Skigebiet</a:t>
            </a:r>
            <a:r>
              <a:rPr lang="cs-CZ" dirty="0" smtClean="0"/>
              <a:t> </a:t>
            </a:r>
            <a:r>
              <a:rPr lang="cs-CZ" dirty="0" err="1" smtClean="0"/>
              <a:t>Österreichs</a:t>
            </a:r>
            <a:r>
              <a:rPr lang="cs-CZ" dirty="0" smtClean="0"/>
              <a:t>)</a:t>
            </a:r>
            <a:endParaRPr lang="cs-CZ" dirty="0"/>
          </a:p>
        </p:txBody>
      </p:sp>
      <p:pic>
        <p:nvPicPr>
          <p:cNvPr id="26628" name="Picture 4" descr="File:Carv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2132856"/>
            <a:ext cx="3024336" cy="4547874"/>
          </a:xfrm>
          <a:prstGeom prst="rect">
            <a:avLst/>
          </a:prstGeom>
          <a:noFill/>
        </p:spPr>
      </p:pic>
      <p:pic>
        <p:nvPicPr>
          <p:cNvPr id="2050" name="Picture 2" descr="File:Kitzbuhelerhor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708920"/>
            <a:ext cx="4512501" cy="3384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7239000" cy="1143000"/>
          </a:xfrm>
        </p:spPr>
        <p:txBody>
          <a:bodyPr>
            <a:normAutofit/>
          </a:bodyPr>
          <a:lstStyle/>
          <a:p>
            <a:r>
              <a:rPr lang="cs-CZ" sz="1600" b="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Použité zdroje:</a:t>
            </a:r>
            <a:endParaRPr lang="cs-CZ" sz="1600" b="0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http://www.kudrna.</a:t>
            </a:r>
            <a:r>
              <a:rPr lang="cs-CZ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cz</a:t>
            </a:r>
            <a:r>
              <a:rPr lang="cs-CZ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/</a:t>
            </a:r>
            <a:r>
              <a:rPr lang="cs-CZ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files</a:t>
            </a:r>
            <a:r>
              <a:rPr lang="cs-CZ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/</a:t>
            </a:r>
            <a:r>
              <a:rPr lang="cs-CZ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obrazky</a:t>
            </a:r>
            <a:r>
              <a:rPr lang="cs-CZ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/</a:t>
            </a:r>
            <a:r>
              <a:rPr lang="cs-CZ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zajezdy</a:t>
            </a:r>
            <a:r>
              <a:rPr lang="cs-CZ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/mapy/katalog2013/silvestr_v_</a:t>
            </a:r>
            <a:r>
              <a:rPr lang="cs-CZ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hornim</a:t>
            </a:r>
            <a:r>
              <a:rPr lang="cs-CZ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_</a:t>
            </a:r>
            <a:r>
              <a:rPr lang="cs-CZ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rakousku.jpg</a:t>
            </a:r>
            <a:endParaRPr lang="cs-CZ" sz="12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cs-CZ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http://upload.wikimedia.org/wikipedia/commons/thumb/4/41/Flag_of_Austria.svg/800px-Flag_of_Austria.svg.png</a:t>
            </a:r>
            <a:endParaRPr lang="cs-CZ" sz="1200" dirty="0" smtClean="0">
              <a:solidFill>
                <a:schemeClr val="tx1">
                  <a:lumMod val="95000"/>
                  <a:lumOff val="5000"/>
                </a:schemeClr>
              </a:solidFill>
              <a:hlinkClick r:id="rId2"/>
            </a:endParaRPr>
          </a:p>
          <a:p>
            <a:r>
              <a:rPr lang="cs-CZ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http://upload.wikimedia.org/wikipedia/commons/thumb/8/8a/Rakouske_alpy_1.jpg/800px-Rakouske_alpy_1.jpg</a:t>
            </a:r>
            <a:endParaRPr lang="cs-CZ" sz="1200" dirty="0" smtClean="0">
              <a:solidFill>
                <a:schemeClr val="tx1">
                  <a:lumMod val="95000"/>
                  <a:lumOff val="5000"/>
                </a:schemeClr>
              </a:solidFill>
              <a:hlinkClick r:id="rId3"/>
            </a:endParaRPr>
          </a:p>
          <a:p>
            <a:r>
              <a:rPr lang="cs-CZ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http://upload.wikimedia.org/wikipedia/commons/thumb/4/41/Grossglockner_from_SW.jpg/800px-Grossglockner_from_SW.jpg</a:t>
            </a:r>
          </a:p>
          <a:p>
            <a:r>
              <a:rPr lang="cs-CZ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http://upload.wikimedia.org/wikipedia/commons/2/22/Ulm2-midsize.jpg</a:t>
            </a:r>
          </a:p>
          <a:p>
            <a:r>
              <a:rPr lang="cs-CZ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http://upload.wikimedia.org/wikipedia/commons/thumb/5/53/Mur-Fluss.jpg/800px-Mur-Fluss.jpg</a:t>
            </a:r>
            <a:endParaRPr lang="cs-CZ" sz="1200" dirty="0" smtClean="0">
              <a:solidFill>
                <a:schemeClr val="tx1">
                  <a:lumMod val="95000"/>
                  <a:lumOff val="5000"/>
                </a:schemeClr>
              </a:solidFill>
              <a:hlinkClick r:id="rId4"/>
            </a:endParaRPr>
          </a:p>
          <a:p>
            <a:r>
              <a:rPr lang="cs-CZ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http://upload.wikimedia.org/wikipedia/commons/thumb/c/cb/Poertschach_Landspitz_Salettl_25122007_21.jpg/800px-Poertschach_Landspitz_Salettl_25122007_21.jpg</a:t>
            </a:r>
            <a:endParaRPr lang="cs-CZ" sz="1200" dirty="0" smtClean="0">
              <a:solidFill>
                <a:schemeClr val="tx1">
                  <a:lumMod val="95000"/>
                  <a:lumOff val="5000"/>
                </a:schemeClr>
              </a:solidFill>
              <a:hlinkClick r:id="rId5"/>
            </a:endParaRPr>
          </a:p>
          <a:p>
            <a:r>
              <a:rPr lang="cs-CZ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http://upload.wikimedia.org/wikipedia/commons/thumb/2/2e/Austria-Bregenz-Pfaender.jpg/800px-Austria-Bregenz-Pfaender.jpg</a:t>
            </a:r>
            <a:endParaRPr lang="cs-CZ" sz="1200" dirty="0" smtClean="0">
              <a:solidFill>
                <a:schemeClr val="tx1">
                  <a:lumMod val="95000"/>
                  <a:lumOff val="5000"/>
                </a:schemeClr>
              </a:solidFill>
              <a:hlinkClick r:id="rId6"/>
            </a:endParaRPr>
          </a:p>
          <a:p>
            <a:r>
              <a:rPr lang="cs-CZ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http://upload.wikimedia.org/wikipedia/commons/thumb/3/3a/Sch%C3%B6nbrunn_3.JPG/800px-Sch%C3%B6nbrunn_3.JPG</a:t>
            </a:r>
            <a:endParaRPr lang="cs-CZ" sz="1200" dirty="0" smtClean="0">
              <a:solidFill>
                <a:schemeClr val="tx1">
                  <a:lumMod val="95000"/>
                  <a:lumOff val="5000"/>
                </a:schemeClr>
              </a:solidFill>
              <a:hlinkClick r:id="rId7"/>
            </a:endParaRPr>
          </a:p>
          <a:p>
            <a:r>
              <a:rPr lang="cs-CZ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http://upload.wikimedia.org/wikipedia/commons/thumb/9/91/Wien_Stefansdom_DSC02656.JPG/450px-Wien_Stefansdom_DSC02656.JPG</a:t>
            </a:r>
            <a:endParaRPr lang="cs-CZ" sz="1200" dirty="0" smtClean="0">
              <a:solidFill>
                <a:schemeClr val="tx1">
                  <a:lumMod val="95000"/>
                  <a:lumOff val="5000"/>
                </a:schemeClr>
              </a:solidFill>
              <a:hlinkClick r:id="rId8"/>
            </a:endParaRPr>
          </a:p>
          <a:p>
            <a:r>
              <a:rPr lang="cs-CZ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http://upload.wikimedia.org/wikipedia/commons/thumb/b/b8/SalzburgerAltstadt02.JPG/800px-SalzburgerAltstadt02.JPG</a:t>
            </a:r>
            <a:endParaRPr lang="cs-CZ" sz="1200" dirty="0" smtClean="0">
              <a:solidFill>
                <a:schemeClr val="tx1">
                  <a:lumMod val="95000"/>
                  <a:lumOff val="5000"/>
                </a:schemeClr>
              </a:solidFill>
              <a:hlinkClick r:id="rId9"/>
            </a:endParaRPr>
          </a:p>
          <a:p>
            <a:r>
              <a:rPr lang="cs-CZ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http://upload.wikimedia.org/wikipedia/commons/thumb/4/44/Mozartkugeln_reber_1.jpg/800px-Mozartkugeln_reber_1.jpg</a:t>
            </a:r>
            <a:endParaRPr lang="cs-CZ" sz="1200" dirty="0" smtClean="0">
              <a:solidFill>
                <a:schemeClr val="tx1">
                  <a:lumMod val="95000"/>
                  <a:lumOff val="5000"/>
                </a:schemeClr>
              </a:solidFill>
              <a:hlinkClick r:id="rId1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16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Použité zdroje</a:t>
            </a:r>
            <a:endParaRPr lang="cs-CZ" sz="1600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https://upload.wikimedia.org/wikipedia/commons/thumb/7/72/Innsbruck_Panorama_Nordkette_3.jpg/800px-Innsbruck_Panorama_Nordkette_3.jpg</a:t>
            </a:r>
            <a:endParaRPr lang="cs-CZ" sz="1400" dirty="0" smtClean="0">
              <a:solidFill>
                <a:schemeClr val="tx1">
                  <a:lumMod val="95000"/>
                  <a:lumOff val="5000"/>
                </a:schemeClr>
              </a:solidFill>
              <a:hlinkClick r:id="rId2"/>
            </a:endParaRPr>
          </a:p>
          <a:p>
            <a:r>
              <a:rPr lang="cs-CZ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http://upload.wikimedia.org/wikipedia/commons/thumb/0/07/IMG_9039-Innsbruck.JPG/800px-IMG_9039-Innsbruck.JPG</a:t>
            </a:r>
            <a:endParaRPr lang="cs-CZ" sz="1400" dirty="0" smtClean="0">
              <a:solidFill>
                <a:schemeClr val="tx1">
                  <a:lumMod val="95000"/>
                  <a:lumOff val="5000"/>
                </a:schemeClr>
              </a:solidFill>
              <a:hlinkClick r:id="rId3"/>
            </a:endParaRPr>
          </a:p>
          <a:p>
            <a:r>
              <a:rPr lang="cs-CZ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http://upload.wikimedia.org/wikipedia/commons/thumb/9/93/ZellAmSee_Dreifaltigkeitsgasse.jpg/800px-ZellAmSee_Dreifaltigkeitsgasse.jpg</a:t>
            </a:r>
            <a:endParaRPr lang="cs-CZ" sz="1400" dirty="0" smtClean="0">
              <a:solidFill>
                <a:schemeClr val="tx1">
                  <a:lumMod val="95000"/>
                  <a:lumOff val="5000"/>
                </a:schemeClr>
              </a:solidFill>
              <a:hlinkClick r:id="rId4"/>
            </a:endParaRPr>
          </a:p>
          <a:p>
            <a:r>
              <a:rPr lang="cs-CZ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http://www.</a:t>
            </a:r>
            <a:r>
              <a:rPr lang="cs-CZ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zellamsee</a:t>
            </a:r>
            <a:r>
              <a:rPr lang="cs-CZ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</a:t>
            </a:r>
            <a:r>
              <a:rPr lang="cs-CZ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kaprun.com</a:t>
            </a:r>
            <a:r>
              <a:rPr lang="cs-CZ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/</a:t>
            </a:r>
            <a:r>
              <a:rPr lang="cs-CZ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website</a:t>
            </a:r>
            <a:r>
              <a:rPr lang="cs-CZ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/var/</a:t>
            </a:r>
            <a:r>
              <a:rPr lang="cs-CZ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tmp</a:t>
            </a:r>
            <a:r>
              <a:rPr lang="cs-CZ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/</a:t>
            </a:r>
            <a:r>
              <a:rPr lang="cs-CZ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thumb</a:t>
            </a:r>
            <a:r>
              <a:rPr lang="cs-CZ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_4606__</a:t>
            </a:r>
            <a:r>
              <a:rPr lang="cs-CZ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lightbox.jpeg</a:t>
            </a:r>
            <a:endParaRPr lang="cs-CZ" sz="1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cs-CZ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http://upload.wikimedia.org/wikipedia/commons/thumb/1/1c/Hochtor_Tunnel%2C_Gro%C3%9Fglockner_Hochalpenstra%C3%9Fe.JPG/800px-Hochtor_Tunnel%2C_Gro%C3%9Fglockner_Hochalpenstra%C3%9Fe.JPG</a:t>
            </a:r>
            <a:endParaRPr lang="cs-CZ" sz="1400" dirty="0" smtClean="0">
              <a:solidFill>
                <a:schemeClr val="tx1">
                  <a:lumMod val="95000"/>
                  <a:lumOff val="5000"/>
                </a:schemeClr>
              </a:solidFill>
              <a:hlinkClick r:id="rId5"/>
            </a:endParaRPr>
          </a:p>
          <a:p>
            <a:r>
              <a:rPr lang="cs-CZ" sz="1400" dirty="0" smtClean="0"/>
              <a:t>http://upload.wikimedia.org/wikipedia/commons/thumb/3/34/Carving.jpg/399px-Carving.jpg</a:t>
            </a:r>
            <a:endParaRPr lang="cs-CZ" sz="1400" dirty="0" smtClean="0">
              <a:hlinkClick r:id="rId6"/>
            </a:endParaRPr>
          </a:p>
          <a:p>
            <a:r>
              <a:rPr lang="cs-CZ" sz="1400" dirty="0" smtClean="0"/>
              <a:t>http://upload.wikimedia.org/wikipedia/commons/thumb/9/94/Kitzbuhelerhorn.jpg/800px-Kitzbuhelerhorn.jpg</a:t>
            </a:r>
            <a:endParaRPr lang="cs-CZ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-171400"/>
            <a:ext cx="9144000" cy="2376264"/>
          </a:xfrm>
        </p:spPr>
        <p:txBody>
          <a:bodyPr>
            <a:noAutofit/>
          </a:bodyPr>
          <a:lstStyle/>
          <a:p>
            <a:pPr algn="ctr"/>
            <a:r>
              <a:rPr lang="cs-CZ" sz="1600" b="0" cap="none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SADA č. 15</a:t>
            </a:r>
            <a:br>
              <a:rPr lang="cs-CZ" sz="1600" b="0" cap="none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cs-CZ" sz="1600" b="0" cap="none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sz="1600" b="0" cap="none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cs-CZ" sz="1600" b="0" cap="none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Identifikátor: VY_32_INOVACE_NJ.9.292</a:t>
            </a:r>
            <a:br>
              <a:rPr lang="cs-CZ" sz="1600" b="0" cap="none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cs-CZ" sz="1600" b="0" cap="none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sz="1600" b="0" cap="none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cs-CZ" sz="1600" b="0" cap="none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Vzdělávací oblast: Jazyk a jazyková komunikace</a:t>
            </a:r>
            <a:br>
              <a:rPr lang="cs-CZ" sz="1600" b="0" cap="none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cs-CZ" sz="1600" b="0" cap="none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sz="1600" b="0" cap="none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cs-CZ" sz="1600" b="0" cap="none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Vyučovací předmět: Německý jazyk</a:t>
            </a:r>
            <a:r>
              <a:rPr lang="cs-CZ" sz="1600" b="0" dirty="0" smtClean="0">
                <a:latin typeface="Arial" pitchFamily="34" charset="0"/>
                <a:cs typeface="Arial" pitchFamily="34" charset="0"/>
              </a:rPr>
              <a:t/>
            </a:r>
            <a:br>
              <a:rPr lang="cs-CZ" sz="1600" b="0" dirty="0" smtClean="0">
                <a:latin typeface="Arial" pitchFamily="34" charset="0"/>
                <a:cs typeface="Arial" pitchFamily="34" charset="0"/>
              </a:rPr>
            </a:br>
            <a:r>
              <a:rPr lang="cs-CZ" sz="1600" dirty="0" smtClean="0">
                <a:solidFill>
                  <a:schemeClr val="tx1"/>
                </a:solidFill>
              </a:rPr>
              <a:t/>
            </a:r>
            <a:br>
              <a:rPr lang="cs-CZ" sz="1600" dirty="0" smtClean="0">
                <a:solidFill>
                  <a:schemeClr val="tx1"/>
                </a:solidFill>
              </a:rPr>
            </a:br>
            <a:endParaRPr lang="cs-CZ" sz="1600" b="0" dirty="0">
              <a:ln w="500">
                <a:noFill/>
              </a:ln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772816"/>
            <a:ext cx="8964488" cy="525658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cs-CZ" dirty="0" smtClean="0"/>
          </a:p>
          <a:p>
            <a:endParaRPr lang="cs-CZ" dirty="0" smtClean="0"/>
          </a:p>
          <a:p>
            <a:r>
              <a:rPr lang="cs-CZ" sz="1700" b="1" dirty="0" smtClean="0">
                <a:latin typeface="Arial" pitchFamily="34" charset="0"/>
                <a:cs typeface="Arial" pitchFamily="34" charset="0"/>
              </a:rPr>
              <a:t>Název:</a:t>
            </a:r>
            <a:r>
              <a:rPr lang="cs-CZ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700" dirty="0" err="1" smtClean="0">
                <a:latin typeface="Arial" pitchFamily="34" charset="0"/>
                <a:cs typeface="Arial" pitchFamily="34" charset="0"/>
              </a:rPr>
              <a:t>Österreich</a:t>
            </a:r>
            <a:endParaRPr lang="cs-CZ" sz="17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1700" b="1" dirty="0" smtClean="0">
                <a:latin typeface="Arial" pitchFamily="34" charset="0"/>
                <a:cs typeface="Arial" pitchFamily="34" charset="0"/>
              </a:rPr>
              <a:t>Autor</a:t>
            </a:r>
            <a:r>
              <a:rPr lang="cs-CZ" sz="1700" dirty="0" smtClean="0">
                <a:latin typeface="Arial" pitchFamily="34" charset="0"/>
                <a:cs typeface="Arial" pitchFamily="34" charset="0"/>
              </a:rPr>
              <a:t>: Mgr. Lea Šmídová</a:t>
            </a:r>
          </a:p>
          <a:p>
            <a:r>
              <a:rPr lang="cs-CZ" sz="1700" b="1" dirty="0" smtClean="0">
                <a:latin typeface="Arial" pitchFamily="34" charset="0"/>
                <a:cs typeface="Arial" pitchFamily="34" charset="0"/>
              </a:rPr>
              <a:t>Anotace</a:t>
            </a:r>
            <a:r>
              <a:rPr lang="cs-CZ" sz="1700" dirty="0" smtClean="0">
                <a:latin typeface="Arial" pitchFamily="34" charset="0"/>
                <a:cs typeface="Arial" pitchFamily="34" charset="0"/>
              </a:rPr>
              <a:t>: Tento DUM poskytuje žákům základní informace o Rakousku. Žáci pracují s učebnicí, mapou, atlasem.</a:t>
            </a:r>
          </a:p>
          <a:p>
            <a:r>
              <a:rPr lang="cs-CZ" sz="1700" b="1" dirty="0" smtClean="0">
                <a:latin typeface="Arial" pitchFamily="34" charset="0"/>
                <a:cs typeface="Arial" pitchFamily="34" charset="0"/>
              </a:rPr>
              <a:t>Rozsah:</a:t>
            </a:r>
            <a:r>
              <a:rPr lang="cs-CZ" sz="1700" dirty="0" smtClean="0">
                <a:latin typeface="Arial" pitchFamily="34" charset="0"/>
                <a:cs typeface="Arial" pitchFamily="34" charset="0"/>
              </a:rPr>
              <a:t> 20 minut</a:t>
            </a:r>
          </a:p>
          <a:p>
            <a:r>
              <a:rPr lang="cs-CZ" sz="1700" dirty="0" smtClean="0">
                <a:latin typeface="Arial" pitchFamily="34" charset="0"/>
                <a:cs typeface="Arial" pitchFamily="34" charset="0"/>
              </a:rPr>
              <a:t>Pro prezentaci </a:t>
            </a:r>
            <a:r>
              <a:rPr lang="cs-CZ" sz="1700" dirty="0" err="1" smtClean="0">
                <a:latin typeface="Arial" pitchFamily="34" charset="0"/>
                <a:cs typeface="Arial" pitchFamily="34" charset="0"/>
              </a:rPr>
              <a:t>DUMu</a:t>
            </a:r>
            <a:r>
              <a:rPr lang="cs-CZ" sz="1700" dirty="0" smtClean="0">
                <a:latin typeface="Arial" pitchFamily="34" charset="0"/>
                <a:cs typeface="Arial" pitchFamily="34" charset="0"/>
              </a:rPr>
              <a:t> je nutný následující software: Microsoft PowerPoint</a:t>
            </a:r>
          </a:p>
          <a:p>
            <a:r>
              <a:rPr lang="cs-CZ" sz="1700" b="1" dirty="0" smtClean="0">
                <a:latin typeface="Arial" pitchFamily="34" charset="0"/>
                <a:cs typeface="Arial" pitchFamily="34" charset="0"/>
              </a:rPr>
              <a:t>Klíčová slova</a:t>
            </a:r>
            <a:r>
              <a:rPr lang="cs-CZ" sz="17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cs-CZ" sz="1700" dirty="0" err="1" smtClean="0">
                <a:latin typeface="Arial" pitchFamily="34" charset="0"/>
                <a:cs typeface="Arial" pitchFamily="34" charset="0"/>
              </a:rPr>
              <a:t>Österreich</a:t>
            </a:r>
            <a:r>
              <a:rPr lang="cs-CZ" sz="17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cs-CZ" sz="1700" dirty="0" err="1" smtClean="0">
                <a:latin typeface="Arial" pitchFamily="34" charset="0"/>
                <a:cs typeface="Arial" pitchFamily="34" charset="0"/>
              </a:rPr>
              <a:t>das</a:t>
            </a:r>
            <a:r>
              <a:rPr lang="cs-CZ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700" dirty="0" err="1" smtClean="0">
                <a:latin typeface="Arial" pitchFamily="34" charset="0"/>
                <a:cs typeface="Arial" pitchFamily="34" charset="0"/>
              </a:rPr>
              <a:t>Land</a:t>
            </a:r>
            <a:r>
              <a:rPr lang="cs-CZ" sz="17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cs-CZ" sz="1700" dirty="0" err="1" smtClean="0">
                <a:latin typeface="Arial" pitchFamily="34" charset="0"/>
                <a:cs typeface="Arial" pitchFamily="34" charset="0"/>
              </a:rPr>
              <a:t>die</a:t>
            </a:r>
            <a:r>
              <a:rPr lang="cs-CZ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700" dirty="0" err="1" smtClean="0">
                <a:latin typeface="Arial" pitchFamily="34" charset="0"/>
                <a:cs typeface="Arial" pitchFamily="34" charset="0"/>
              </a:rPr>
              <a:t>Alpen</a:t>
            </a:r>
            <a:r>
              <a:rPr lang="cs-CZ" sz="1700" dirty="0" smtClean="0">
                <a:latin typeface="Arial" pitchFamily="34" charset="0"/>
                <a:cs typeface="Arial" pitchFamily="34" charset="0"/>
              </a:rPr>
              <a:t>, der Sport, </a:t>
            </a:r>
            <a:r>
              <a:rPr lang="cs-CZ" sz="1700" dirty="0" err="1" smtClean="0">
                <a:latin typeface="Arial" pitchFamily="34" charset="0"/>
                <a:cs typeface="Arial" pitchFamily="34" charset="0"/>
              </a:rPr>
              <a:t>Tourismus</a:t>
            </a:r>
            <a:r>
              <a:rPr lang="cs-CZ" sz="1700" dirty="0" smtClean="0">
                <a:latin typeface="Arial" pitchFamily="34" charset="0"/>
                <a:cs typeface="Arial" pitchFamily="34" charset="0"/>
              </a:rPr>
              <a:t>, Mozart</a:t>
            </a:r>
          </a:p>
          <a:p>
            <a:r>
              <a:rPr lang="cs-CZ" sz="1700" b="1" dirty="0" smtClean="0">
                <a:latin typeface="Arial" pitchFamily="34" charset="0"/>
                <a:cs typeface="Arial" pitchFamily="34" charset="0"/>
              </a:rPr>
              <a:t>Ročník:</a:t>
            </a:r>
            <a:r>
              <a:rPr lang="cs-CZ" sz="1700" dirty="0" smtClean="0">
                <a:latin typeface="Arial" pitchFamily="34" charset="0"/>
                <a:cs typeface="Arial" pitchFamily="34" charset="0"/>
              </a:rPr>
              <a:t> 9.</a:t>
            </a:r>
          </a:p>
          <a:p>
            <a:endParaRPr lang="cs-CZ" sz="1700" dirty="0" smtClean="0">
              <a:latin typeface="Arial" pitchFamily="34" charset="0"/>
              <a:cs typeface="Arial" pitchFamily="34" charset="0"/>
            </a:endParaRPr>
          </a:p>
          <a:p>
            <a:endParaRPr lang="cs-CZ" sz="17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1700" b="1" dirty="0" smtClean="0">
                <a:latin typeface="Arial" pitchFamily="34" charset="0"/>
                <a:cs typeface="Arial" pitchFamily="34" charset="0"/>
              </a:rPr>
              <a:t>Vzdělávací materiál byl vytvořen</a:t>
            </a:r>
            <a:r>
              <a:rPr lang="cs-CZ" sz="1700" dirty="0" smtClean="0">
                <a:latin typeface="Arial" pitchFamily="34" charset="0"/>
                <a:cs typeface="Arial" pitchFamily="34" charset="0"/>
              </a:rPr>
              <a:t>: 14.9.2013</a:t>
            </a:r>
          </a:p>
          <a:p>
            <a:r>
              <a:rPr lang="cs-CZ" sz="1700" b="1" dirty="0" smtClean="0">
                <a:latin typeface="Arial" pitchFamily="34" charset="0"/>
                <a:cs typeface="Arial" pitchFamily="34" charset="0"/>
              </a:rPr>
              <a:t>Ověření ve výuce</a:t>
            </a:r>
          </a:p>
          <a:p>
            <a:r>
              <a:rPr lang="cs-CZ" sz="1700" b="1" dirty="0" smtClean="0">
                <a:latin typeface="Arial" pitchFamily="34" charset="0"/>
                <a:cs typeface="Arial" pitchFamily="34" charset="0"/>
              </a:rPr>
              <a:t>Třída</a:t>
            </a:r>
            <a:r>
              <a:rPr lang="cs-CZ" sz="1700" dirty="0" smtClean="0">
                <a:latin typeface="Arial" pitchFamily="34" charset="0"/>
                <a:cs typeface="Arial" pitchFamily="34" charset="0"/>
              </a:rPr>
              <a:t>: IX.</a:t>
            </a:r>
          </a:p>
          <a:p>
            <a:r>
              <a:rPr lang="cs-CZ" sz="1700" b="1" dirty="0" smtClean="0">
                <a:latin typeface="Arial" pitchFamily="34" charset="0"/>
                <a:cs typeface="Arial" pitchFamily="34" charset="0"/>
              </a:rPr>
              <a:t>Datum</a:t>
            </a:r>
            <a:r>
              <a:rPr lang="cs-CZ" sz="1700" dirty="0" smtClean="0">
                <a:latin typeface="Arial" pitchFamily="34" charset="0"/>
                <a:cs typeface="Arial" pitchFamily="34" charset="0"/>
              </a:rPr>
              <a:t>: 19.9.2013</a:t>
            </a:r>
          </a:p>
          <a:p>
            <a:r>
              <a:rPr lang="cs-CZ" sz="1700" b="1" dirty="0" smtClean="0">
                <a:latin typeface="Arial" pitchFamily="34" charset="0"/>
                <a:cs typeface="Arial" pitchFamily="34" charset="0"/>
              </a:rPr>
              <a:t>Vyučující</a:t>
            </a:r>
            <a:r>
              <a:rPr lang="cs-CZ" sz="1700" dirty="0" smtClean="0">
                <a:latin typeface="Arial" pitchFamily="34" charset="0"/>
                <a:cs typeface="Arial" pitchFamily="34" charset="0"/>
              </a:rPr>
              <a:t>: Mgr. Lea Šmídová</a:t>
            </a:r>
          </a:p>
          <a:p>
            <a:endParaRPr lang="cs-CZ" sz="21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cs-CZ" sz="6600" dirty="0" err="1" smtClean="0"/>
              <a:t>Österreich</a:t>
            </a:r>
            <a:endParaRPr lang="cs-CZ" sz="6600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 smtClean="0">
                <a:solidFill>
                  <a:schemeClr val="bg2">
                    <a:lumMod val="25000"/>
                  </a:schemeClr>
                </a:solidFill>
              </a:rPr>
              <a:t>   </a:t>
            </a:r>
            <a:r>
              <a:rPr lang="cs-CZ" dirty="0" err="1" smtClean="0">
                <a:solidFill>
                  <a:schemeClr val="bg2">
                    <a:lumMod val="25000"/>
                  </a:schemeClr>
                </a:solidFill>
              </a:rPr>
              <a:t>dIE</a:t>
            </a:r>
            <a:r>
              <a:rPr lang="cs-CZ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bg2">
                    <a:lumMod val="25000"/>
                  </a:schemeClr>
                </a:solidFill>
              </a:rPr>
              <a:t>Landkarte</a:t>
            </a:r>
            <a:r>
              <a:rPr lang="cs-CZ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cs-CZ" dirty="0" smtClean="0">
                <a:solidFill>
                  <a:schemeClr val="bg2">
                    <a:lumMod val="25000"/>
                  </a:schemeClr>
                </a:solidFill>
              </a:rPr>
            </a:br>
            <a:endParaRPr lang="cs-CZ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http://www.kudrna.cz/files/obrazky/zajezdy/mapy/katalog2013/silvestr_v_hornim_rakousk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12776"/>
            <a:ext cx="7730848" cy="51248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 smtClean="0">
                <a:solidFill>
                  <a:schemeClr val="bg2">
                    <a:lumMod val="25000"/>
                  </a:schemeClr>
                </a:solidFill>
              </a:rPr>
              <a:t>Informationen</a:t>
            </a:r>
            <a:endParaRPr lang="cs-CZ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Österreich</a:t>
            </a:r>
            <a:r>
              <a:rPr lang="cs-CZ" dirty="0" smtClean="0"/>
              <a:t> </a:t>
            </a:r>
            <a:r>
              <a:rPr lang="cs-CZ" dirty="0" err="1" smtClean="0"/>
              <a:t>liegt</a:t>
            </a:r>
            <a:r>
              <a:rPr lang="cs-CZ" dirty="0" smtClean="0"/>
              <a:t> in </a:t>
            </a:r>
            <a:r>
              <a:rPr lang="cs-CZ" dirty="0" err="1" smtClean="0"/>
              <a:t>Mitteleuropa</a:t>
            </a:r>
            <a:endParaRPr lang="cs-CZ" dirty="0" smtClean="0"/>
          </a:p>
          <a:p>
            <a:r>
              <a:rPr lang="cs-CZ" dirty="0" err="1" smtClean="0"/>
              <a:t>die</a:t>
            </a:r>
            <a:r>
              <a:rPr lang="cs-CZ" dirty="0" smtClean="0"/>
              <a:t> </a:t>
            </a:r>
            <a:r>
              <a:rPr lang="cs-CZ" dirty="0" err="1" smtClean="0"/>
              <a:t>Hauptstadt</a:t>
            </a:r>
            <a:r>
              <a:rPr lang="cs-CZ" dirty="0" smtClean="0"/>
              <a:t> </a:t>
            </a:r>
            <a:r>
              <a:rPr lang="cs-CZ" dirty="0" err="1" smtClean="0"/>
              <a:t>ist</a:t>
            </a:r>
            <a:r>
              <a:rPr lang="cs-CZ" dirty="0" smtClean="0"/>
              <a:t> </a:t>
            </a:r>
            <a:r>
              <a:rPr lang="cs-CZ" dirty="0" err="1" smtClean="0"/>
              <a:t>Wien</a:t>
            </a:r>
            <a:endParaRPr lang="cs-CZ" dirty="0" smtClean="0"/>
          </a:p>
          <a:p>
            <a:r>
              <a:rPr lang="cs-CZ" dirty="0" smtClean="0"/>
              <a:t>8,4 </a:t>
            </a:r>
            <a:r>
              <a:rPr lang="cs-CZ" dirty="0" err="1" smtClean="0"/>
              <a:t>Millionen</a:t>
            </a:r>
            <a:r>
              <a:rPr lang="cs-CZ" dirty="0" smtClean="0"/>
              <a:t> </a:t>
            </a:r>
            <a:r>
              <a:rPr lang="cs-CZ" dirty="0" err="1" smtClean="0"/>
              <a:t>Einwohner</a:t>
            </a:r>
            <a:endParaRPr lang="cs-CZ" dirty="0" smtClean="0"/>
          </a:p>
          <a:p>
            <a:r>
              <a:rPr lang="cs-CZ" dirty="0" err="1" smtClean="0"/>
              <a:t>die</a:t>
            </a:r>
            <a:r>
              <a:rPr lang="cs-CZ" dirty="0" smtClean="0"/>
              <a:t> </a:t>
            </a:r>
            <a:r>
              <a:rPr lang="cs-CZ" dirty="0" err="1" smtClean="0"/>
              <a:t>Währung</a:t>
            </a:r>
            <a:r>
              <a:rPr lang="cs-CZ" dirty="0" smtClean="0"/>
              <a:t> – Euro</a:t>
            </a:r>
          </a:p>
          <a:p>
            <a:r>
              <a:rPr lang="cs-CZ" dirty="0" err="1" smtClean="0"/>
              <a:t>die</a:t>
            </a:r>
            <a:r>
              <a:rPr lang="cs-CZ" dirty="0" smtClean="0"/>
              <a:t> </a:t>
            </a:r>
            <a:r>
              <a:rPr lang="cs-CZ" dirty="0" err="1" smtClean="0"/>
              <a:t>Amtsprache</a:t>
            </a:r>
            <a:r>
              <a:rPr lang="cs-CZ" dirty="0" smtClean="0"/>
              <a:t> – </a:t>
            </a:r>
            <a:r>
              <a:rPr lang="cs-CZ" dirty="0" err="1" smtClean="0"/>
              <a:t>Deutsch</a:t>
            </a:r>
            <a:endParaRPr lang="cs-CZ" dirty="0" smtClean="0"/>
          </a:p>
          <a:p>
            <a:r>
              <a:rPr lang="cs-CZ" dirty="0" err="1" smtClean="0"/>
              <a:t>Administrative</a:t>
            </a:r>
            <a:r>
              <a:rPr lang="cs-CZ" dirty="0" smtClean="0"/>
              <a:t> </a:t>
            </a:r>
            <a:r>
              <a:rPr lang="cs-CZ" dirty="0" err="1" smtClean="0"/>
              <a:t>Gliederung</a:t>
            </a:r>
            <a:r>
              <a:rPr lang="cs-CZ" dirty="0" smtClean="0"/>
              <a:t> – 9 </a:t>
            </a:r>
            <a:r>
              <a:rPr lang="cs-CZ" dirty="0" err="1" smtClean="0"/>
              <a:t>Bundesländer</a:t>
            </a:r>
            <a:endParaRPr lang="cs-CZ" dirty="0" smtClean="0"/>
          </a:p>
          <a:p>
            <a:r>
              <a:rPr lang="cs-CZ" dirty="0" err="1" smtClean="0"/>
              <a:t>das</a:t>
            </a:r>
            <a:r>
              <a:rPr lang="cs-CZ" dirty="0" smtClean="0"/>
              <a:t> </a:t>
            </a:r>
            <a:r>
              <a:rPr lang="cs-CZ" dirty="0" err="1" smtClean="0"/>
              <a:t>Landeskennzeichen</a:t>
            </a:r>
            <a:r>
              <a:rPr lang="cs-CZ" dirty="0" smtClean="0"/>
              <a:t> - A</a:t>
            </a:r>
          </a:p>
          <a:p>
            <a:endParaRPr lang="cs-CZ" dirty="0"/>
          </a:p>
        </p:txBody>
      </p:sp>
      <p:pic>
        <p:nvPicPr>
          <p:cNvPr id="17410" name="Picture 2" descr="Soubor:Flag of Austria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4699109"/>
            <a:ext cx="3240360" cy="21588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tx2">
                    <a:lumMod val="50000"/>
                  </a:schemeClr>
                </a:solidFill>
              </a:rPr>
              <a:t>Naturräumliche</a:t>
            </a:r>
            <a:r>
              <a:rPr lang="cs-CZ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tx2">
                    <a:lumMod val="50000"/>
                  </a:schemeClr>
                </a:solidFill>
              </a:rPr>
              <a:t>Gliederung</a:t>
            </a:r>
            <a:endParaRPr lang="cs-CZ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Alpen</a:t>
            </a:r>
            <a:r>
              <a:rPr lang="cs-CZ" dirty="0" smtClean="0"/>
              <a:t> </a:t>
            </a:r>
            <a:r>
              <a:rPr lang="cs-CZ" dirty="0" err="1" smtClean="0"/>
              <a:t>und</a:t>
            </a:r>
            <a:r>
              <a:rPr lang="cs-CZ" dirty="0" smtClean="0"/>
              <a:t> </a:t>
            </a:r>
            <a:r>
              <a:rPr lang="cs-CZ" dirty="0" err="1" smtClean="0"/>
              <a:t>Karpatenvorland</a:t>
            </a:r>
            <a:r>
              <a:rPr lang="cs-CZ" dirty="0" smtClean="0"/>
              <a:t> (</a:t>
            </a:r>
            <a:r>
              <a:rPr lang="cs-CZ" dirty="0" err="1" smtClean="0"/>
              <a:t>Oberösterreich</a:t>
            </a:r>
            <a:r>
              <a:rPr lang="cs-CZ" dirty="0" smtClean="0"/>
              <a:t>)</a:t>
            </a:r>
          </a:p>
          <a:p>
            <a:r>
              <a:rPr lang="cs-CZ" dirty="0" err="1" smtClean="0"/>
              <a:t>Wiener</a:t>
            </a:r>
            <a:r>
              <a:rPr lang="cs-CZ" dirty="0" smtClean="0"/>
              <a:t> </a:t>
            </a:r>
            <a:r>
              <a:rPr lang="cs-CZ" dirty="0" err="1" smtClean="0"/>
              <a:t>Becken</a:t>
            </a:r>
            <a:endParaRPr lang="cs-CZ" dirty="0" smtClean="0"/>
          </a:p>
          <a:p>
            <a:r>
              <a:rPr lang="cs-CZ" dirty="0" err="1" smtClean="0"/>
              <a:t>Südöstliches</a:t>
            </a:r>
            <a:r>
              <a:rPr lang="cs-CZ" dirty="0" smtClean="0"/>
              <a:t> </a:t>
            </a:r>
            <a:r>
              <a:rPr lang="cs-CZ" dirty="0" err="1" smtClean="0"/>
              <a:t>Alpenvorland</a:t>
            </a:r>
            <a:endParaRPr lang="cs-CZ" dirty="0"/>
          </a:p>
        </p:txBody>
      </p:sp>
      <p:pic>
        <p:nvPicPr>
          <p:cNvPr id="19458" name="Picture 2" descr="Soubor:Rakouske alpy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3068960"/>
            <a:ext cx="5472608" cy="36461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239000" cy="1143000"/>
          </a:xfrm>
        </p:spPr>
        <p:txBody>
          <a:bodyPr/>
          <a:lstStyle/>
          <a:p>
            <a:pPr algn="ctr"/>
            <a:r>
              <a:rPr lang="cs-CZ" dirty="0" err="1" smtClean="0">
                <a:solidFill>
                  <a:schemeClr val="bg2">
                    <a:lumMod val="25000"/>
                  </a:schemeClr>
                </a:solidFill>
              </a:rPr>
              <a:t>die</a:t>
            </a:r>
            <a:r>
              <a:rPr lang="cs-CZ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bg2">
                    <a:lumMod val="25000"/>
                  </a:schemeClr>
                </a:solidFill>
              </a:rPr>
              <a:t>ostalpen</a:t>
            </a:r>
            <a:endParaRPr lang="cs-CZ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der </a:t>
            </a:r>
            <a:r>
              <a:rPr lang="cs-CZ" dirty="0" err="1" smtClean="0"/>
              <a:t>höchste</a:t>
            </a:r>
            <a:r>
              <a:rPr lang="cs-CZ" dirty="0" smtClean="0"/>
              <a:t> </a:t>
            </a:r>
            <a:r>
              <a:rPr lang="cs-CZ" dirty="0" err="1" smtClean="0"/>
              <a:t>Berg</a:t>
            </a:r>
            <a:r>
              <a:rPr lang="cs-CZ" dirty="0" smtClean="0"/>
              <a:t> </a:t>
            </a:r>
            <a:r>
              <a:rPr lang="cs-CZ" dirty="0" err="1" smtClean="0"/>
              <a:t>ist</a:t>
            </a:r>
            <a:r>
              <a:rPr lang="cs-CZ" dirty="0" smtClean="0"/>
              <a:t> </a:t>
            </a:r>
            <a:r>
              <a:rPr lang="cs-CZ" dirty="0" err="1" smtClean="0"/>
              <a:t>Großglockner</a:t>
            </a:r>
            <a:r>
              <a:rPr lang="cs-CZ" dirty="0" smtClean="0"/>
              <a:t> (3798 m)</a:t>
            </a:r>
          </a:p>
          <a:p>
            <a:r>
              <a:rPr lang="cs-CZ" dirty="0" err="1" smtClean="0"/>
              <a:t>Tourismus</a:t>
            </a:r>
            <a:r>
              <a:rPr lang="cs-CZ" dirty="0" smtClean="0"/>
              <a:t> (</a:t>
            </a:r>
            <a:r>
              <a:rPr lang="cs-CZ" dirty="0" err="1" smtClean="0"/>
              <a:t>Wintersportgebiete</a:t>
            </a:r>
            <a:r>
              <a:rPr lang="cs-CZ" dirty="0" smtClean="0"/>
              <a:t>, </a:t>
            </a:r>
            <a:r>
              <a:rPr lang="cs-CZ" dirty="0" err="1" smtClean="0"/>
              <a:t>Bergwandern</a:t>
            </a:r>
            <a:r>
              <a:rPr lang="cs-CZ" dirty="0" smtClean="0"/>
              <a:t>, </a:t>
            </a:r>
            <a:r>
              <a:rPr lang="cs-CZ" dirty="0" err="1" smtClean="0"/>
              <a:t>Klettern</a:t>
            </a:r>
            <a:r>
              <a:rPr lang="cs-CZ" dirty="0" smtClean="0"/>
              <a:t>)</a:t>
            </a:r>
            <a:endParaRPr lang="cs-CZ" dirty="0"/>
          </a:p>
        </p:txBody>
      </p:sp>
      <p:pic>
        <p:nvPicPr>
          <p:cNvPr id="23554" name="Picture 2" descr="Soubor:Grossglockner from S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996952"/>
            <a:ext cx="4824536" cy="36184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 smtClean="0">
                <a:solidFill>
                  <a:schemeClr val="bg2">
                    <a:lumMod val="25000"/>
                  </a:schemeClr>
                </a:solidFill>
              </a:rPr>
              <a:t>die</a:t>
            </a:r>
            <a:r>
              <a:rPr lang="cs-CZ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bg2">
                    <a:lumMod val="25000"/>
                  </a:schemeClr>
                </a:solidFill>
              </a:rPr>
              <a:t>Flüsse</a:t>
            </a:r>
            <a:endParaRPr lang="cs-CZ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die</a:t>
            </a:r>
            <a:r>
              <a:rPr lang="cs-CZ" dirty="0" smtClean="0"/>
              <a:t> </a:t>
            </a:r>
            <a:r>
              <a:rPr lang="cs-CZ" dirty="0" err="1" smtClean="0"/>
              <a:t>Donau</a:t>
            </a:r>
            <a:r>
              <a:rPr lang="cs-CZ" dirty="0" smtClean="0"/>
              <a:t> – </a:t>
            </a:r>
            <a:r>
              <a:rPr lang="cs-CZ" dirty="0" err="1" smtClean="0"/>
              <a:t>mündet</a:t>
            </a:r>
            <a:r>
              <a:rPr lang="cs-CZ" dirty="0" smtClean="0"/>
              <a:t> in </a:t>
            </a:r>
            <a:r>
              <a:rPr lang="cs-CZ" dirty="0" err="1" smtClean="0"/>
              <a:t>das</a:t>
            </a:r>
            <a:r>
              <a:rPr lang="cs-CZ" dirty="0" smtClean="0"/>
              <a:t> Schwarze </a:t>
            </a:r>
            <a:r>
              <a:rPr lang="cs-CZ" dirty="0" err="1" smtClean="0"/>
              <a:t>Meer</a:t>
            </a:r>
            <a:endParaRPr lang="cs-CZ" dirty="0" smtClean="0"/>
          </a:p>
          <a:p>
            <a:r>
              <a:rPr lang="cs-CZ" dirty="0" err="1" smtClean="0"/>
              <a:t>die</a:t>
            </a:r>
            <a:r>
              <a:rPr lang="cs-CZ" dirty="0" smtClean="0"/>
              <a:t> Mur – </a:t>
            </a:r>
            <a:r>
              <a:rPr lang="cs-CZ" dirty="0" err="1" smtClean="0"/>
              <a:t>mündet</a:t>
            </a:r>
            <a:r>
              <a:rPr lang="cs-CZ" dirty="0" smtClean="0"/>
              <a:t> in </a:t>
            </a:r>
            <a:r>
              <a:rPr lang="cs-CZ" dirty="0" err="1" smtClean="0"/>
              <a:t>Kroatien</a:t>
            </a:r>
            <a:r>
              <a:rPr lang="cs-CZ" dirty="0" smtClean="0"/>
              <a:t>, in </a:t>
            </a:r>
            <a:r>
              <a:rPr lang="cs-CZ" dirty="0" err="1" smtClean="0"/>
              <a:t>die</a:t>
            </a:r>
            <a:r>
              <a:rPr lang="cs-CZ" dirty="0" smtClean="0"/>
              <a:t> </a:t>
            </a:r>
            <a:r>
              <a:rPr lang="cs-CZ" dirty="0" err="1" smtClean="0"/>
              <a:t>Drau</a:t>
            </a:r>
            <a:endParaRPr lang="cs-CZ" dirty="0" smtClean="0"/>
          </a:p>
          <a:p>
            <a:r>
              <a:rPr lang="cs-CZ" dirty="0" smtClean="0"/>
              <a:t>der </a:t>
            </a:r>
            <a:r>
              <a:rPr lang="cs-CZ" dirty="0" err="1" smtClean="0"/>
              <a:t>Rhein</a:t>
            </a:r>
            <a:r>
              <a:rPr lang="cs-CZ" dirty="0" smtClean="0"/>
              <a:t> – </a:t>
            </a:r>
            <a:r>
              <a:rPr lang="cs-CZ" dirty="0" err="1" smtClean="0"/>
              <a:t>durchfließt</a:t>
            </a:r>
            <a:r>
              <a:rPr lang="cs-CZ" dirty="0" smtClean="0"/>
              <a:t> den </a:t>
            </a:r>
            <a:r>
              <a:rPr lang="cs-CZ" dirty="0" err="1" smtClean="0"/>
              <a:t>Bodensee</a:t>
            </a:r>
            <a:r>
              <a:rPr lang="cs-CZ" dirty="0" smtClean="0"/>
              <a:t>, </a:t>
            </a:r>
            <a:r>
              <a:rPr lang="cs-CZ" dirty="0" err="1" smtClean="0"/>
              <a:t>mündet</a:t>
            </a:r>
            <a:r>
              <a:rPr lang="cs-CZ" dirty="0" smtClean="0"/>
              <a:t> in </a:t>
            </a:r>
            <a:r>
              <a:rPr lang="cs-CZ" dirty="0" err="1" smtClean="0"/>
              <a:t>die</a:t>
            </a:r>
            <a:r>
              <a:rPr lang="cs-CZ" dirty="0" smtClean="0"/>
              <a:t> </a:t>
            </a:r>
            <a:r>
              <a:rPr lang="cs-CZ" dirty="0" err="1" smtClean="0"/>
              <a:t>Ostsee</a:t>
            </a:r>
            <a:endParaRPr lang="cs-CZ" dirty="0" smtClean="0"/>
          </a:p>
          <a:p>
            <a:pPr>
              <a:buNone/>
            </a:pPr>
            <a:r>
              <a:rPr lang="cs-CZ" sz="1200" dirty="0" err="1" smtClean="0"/>
              <a:t>Donau</a:t>
            </a:r>
            <a:r>
              <a:rPr lang="cs-CZ" sz="1200" dirty="0" smtClean="0"/>
              <a:t>                                                                                              </a:t>
            </a:r>
            <a:r>
              <a:rPr lang="cs-CZ" sz="1200" dirty="0" err="1" smtClean="0"/>
              <a:t>Rhein</a:t>
            </a:r>
            <a:endParaRPr lang="cs-CZ" sz="1200" dirty="0"/>
          </a:p>
        </p:txBody>
      </p:sp>
      <p:pic>
        <p:nvPicPr>
          <p:cNvPr id="22530" name="Picture 2" descr="Soubor:Ulm2-midsiz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645024"/>
            <a:ext cx="3611219" cy="2880320"/>
          </a:xfrm>
          <a:prstGeom prst="rect">
            <a:avLst/>
          </a:prstGeom>
          <a:noFill/>
        </p:spPr>
      </p:pic>
      <p:pic>
        <p:nvPicPr>
          <p:cNvPr id="22532" name="Picture 4" descr="Soubor:Mur-Flus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3717032"/>
            <a:ext cx="4736526" cy="2664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 smtClean="0">
                <a:solidFill>
                  <a:schemeClr val="bg2">
                    <a:lumMod val="25000"/>
                  </a:schemeClr>
                </a:solidFill>
              </a:rPr>
              <a:t>die</a:t>
            </a:r>
            <a:r>
              <a:rPr lang="cs-CZ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bg2">
                    <a:lumMod val="25000"/>
                  </a:schemeClr>
                </a:solidFill>
              </a:rPr>
              <a:t>seen</a:t>
            </a:r>
            <a:endParaRPr lang="cs-CZ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der </a:t>
            </a:r>
            <a:r>
              <a:rPr lang="cs-CZ" dirty="0" err="1" smtClean="0"/>
              <a:t>Neusiedler</a:t>
            </a:r>
            <a:r>
              <a:rPr lang="cs-CZ" dirty="0" smtClean="0"/>
              <a:t> </a:t>
            </a:r>
            <a:r>
              <a:rPr lang="cs-CZ" dirty="0" err="1" smtClean="0"/>
              <a:t>See</a:t>
            </a:r>
            <a:r>
              <a:rPr lang="cs-CZ" dirty="0" smtClean="0"/>
              <a:t>, der </a:t>
            </a:r>
            <a:r>
              <a:rPr lang="cs-CZ" dirty="0" err="1" smtClean="0"/>
              <a:t>Attersee</a:t>
            </a:r>
            <a:r>
              <a:rPr lang="cs-CZ" dirty="0" smtClean="0"/>
              <a:t>, der </a:t>
            </a:r>
            <a:r>
              <a:rPr lang="cs-CZ" dirty="0" err="1" smtClean="0"/>
              <a:t>Traunsee</a:t>
            </a:r>
            <a:r>
              <a:rPr lang="cs-CZ" dirty="0" smtClean="0"/>
              <a:t> in </a:t>
            </a:r>
            <a:r>
              <a:rPr lang="cs-CZ" dirty="0" err="1" smtClean="0"/>
              <a:t>Oberösterreich</a:t>
            </a:r>
            <a:endParaRPr lang="cs-CZ" dirty="0" smtClean="0"/>
          </a:p>
          <a:p>
            <a:r>
              <a:rPr lang="cs-CZ" dirty="0" smtClean="0"/>
              <a:t>der </a:t>
            </a:r>
            <a:r>
              <a:rPr lang="cs-CZ" dirty="0" err="1" smtClean="0"/>
              <a:t>Bodensee</a:t>
            </a:r>
            <a:r>
              <a:rPr lang="cs-CZ" dirty="0" smtClean="0"/>
              <a:t> – „</a:t>
            </a:r>
            <a:r>
              <a:rPr lang="cs-CZ" dirty="0" err="1" smtClean="0"/>
              <a:t>Dreiländereck</a:t>
            </a:r>
            <a:r>
              <a:rPr lang="cs-CZ" dirty="0" smtClean="0"/>
              <a:t>“</a:t>
            </a:r>
          </a:p>
          <a:p>
            <a:r>
              <a:rPr lang="cs-CZ" dirty="0" err="1" smtClean="0"/>
              <a:t>die</a:t>
            </a:r>
            <a:r>
              <a:rPr lang="cs-CZ" dirty="0" smtClean="0"/>
              <a:t> </a:t>
            </a:r>
            <a:r>
              <a:rPr lang="cs-CZ" dirty="0" err="1" smtClean="0"/>
              <a:t>Kärntner</a:t>
            </a:r>
            <a:r>
              <a:rPr lang="cs-CZ" dirty="0" smtClean="0"/>
              <a:t> </a:t>
            </a:r>
            <a:r>
              <a:rPr lang="cs-CZ" dirty="0" err="1" smtClean="0"/>
              <a:t>Seen</a:t>
            </a:r>
            <a:r>
              <a:rPr lang="cs-CZ" dirty="0" smtClean="0"/>
              <a:t> – </a:t>
            </a:r>
            <a:r>
              <a:rPr lang="cs-CZ" dirty="0" err="1" smtClean="0"/>
              <a:t>wichtig</a:t>
            </a:r>
            <a:r>
              <a:rPr lang="cs-CZ" dirty="0" smtClean="0"/>
              <a:t> </a:t>
            </a:r>
            <a:r>
              <a:rPr lang="cs-CZ" dirty="0" err="1" smtClean="0"/>
              <a:t>für</a:t>
            </a:r>
            <a:r>
              <a:rPr lang="cs-CZ" dirty="0" smtClean="0"/>
              <a:t> </a:t>
            </a:r>
            <a:r>
              <a:rPr lang="cs-CZ" dirty="0" err="1" smtClean="0"/>
              <a:t>Sommertourismus</a:t>
            </a:r>
            <a:endParaRPr lang="cs-CZ" dirty="0" smtClean="0"/>
          </a:p>
          <a:p>
            <a:pPr>
              <a:buNone/>
            </a:pPr>
            <a:r>
              <a:rPr lang="cs-CZ" sz="1400" dirty="0" smtClean="0"/>
              <a:t>                  </a:t>
            </a:r>
            <a:r>
              <a:rPr lang="cs-CZ" sz="1400" dirty="0" err="1" smtClean="0"/>
              <a:t>Bodensee</a:t>
            </a:r>
            <a:r>
              <a:rPr lang="cs-CZ" sz="1400" dirty="0" smtClean="0"/>
              <a:t>                                                 </a:t>
            </a:r>
            <a:r>
              <a:rPr lang="cs-CZ" sz="1400" dirty="0" err="1" smtClean="0"/>
              <a:t>die</a:t>
            </a:r>
            <a:r>
              <a:rPr lang="cs-CZ" sz="1400" dirty="0" smtClean="0"/>
              <a:t> </a:t>
            </a:r>
            <a:r>
              <a:rPr lang="cs-CZ" sz="1400" dirty="0" err="1" smtClean="0"/>
              <a:t>Kärntner</a:t>
            </a:r>
            <a:r>
              <a:rPr lang="cs-CZ" sz="1400" dirty="0" smtClean="0"/>
              <a:t> </a:t>
            </a:r>
            <a:r>
              <a:rPr lang="cs-CZ" sz="1400" dirty="0" err="1" smtClean="0"/>
              <a:t>Seen</a:t>
            </a:r>
            <a:endParaRPr lang="cs-CZ" sz="1400" dirty="0"/>
          </a:p>
        </p:txBody>
      </p:sp>
      <p:pic>
        <p:nvPicPr>
          <p:cNvPr id="21506" name="Picture 2" descr="Soubor:Austria-Bregenz-Pfaend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77072"/>
            <a:ext cx="3672408" cy="2465104"/>
          </a:xfrm>
          <a:prstGeom prst="rect">
            <a:avLst/>
          </a:prstGeom>
          <a:noFill/>
        </p:spPr>
      </p:pic>
      <p:pic>
        <p:nvPicPr>
          <p:cNvPr id="21508" name="Picture 4" descr="File:Poertschach Landspitz Salettl 25122007 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4077072"/>
            <a:ext cx="3528392" cy="23640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hatý">
  <a:themeElements>
    <a:clrScheme name="Bohatý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Bohatý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ohatý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349</TotalTime>
  <Words>417</Words>
  <Application>Microsoft Office PowerPoint</Application>
  <PresentationFormat>Předvádění na obrazovce (4:3)</PresentationFormat>
  <Paragraphs>91</Paragraphs>
  <Slides>17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8" baseType="lpstr">
      <vt:lpstr>Bohatý</vt:lpstr>
      <vt:lpstr>Snímek 1</vt:lpstr>
      <vt:lpstr>SADA č. 15  Identifikátor: VY_32_INOVACE_NJ.9.292  Vzdělávací oblast: Jazyk a jazyková komunikace  Vyučovací předmět: Německý jazyk  </vt:lpstr>
      <vt:lpstr>Österreich</vt:lpstr>
      <vt:lpstr>   dIE Landkarte </vt:lpstr>
      <vt:lpstr>Informationen</vt:lpstr>
      <vt:lpstr>Naturräumliche Gliederung</vt:lpstr>
      <vt:lpstr>die ostalpen</vt:lpstr>
      <vt:lpstr>die Flüsse</vt:lpstr>
      <vt:lpstr>die seen</vt:lpstr>
      <vt:lpstr>Touristische Ziele in Österreich 1) Wien</vt:lpstr>
      <vt:lpstr>2) Salzburg</vt:lpstr>
      <vt:lpstr>3) Innsbruck</vt:lpstr>
      <vt:lpstr>4) Zell am see</vt:lpstr>
      <vt:lpstr>5) Großglockner hochalpenstraße</vt:lpstr>
      <vt:lpstr>6) Kitzbühel</vt:lpstr>
      <vt:lpstr>Použité zdroje:</vt:lpstr>
      <vt:lpstr>Použité zdroje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Uzivatel</dc:creator>
  <cp:lastModifiedBy>Uzivatel</cp:lastModifiedBy>
  <cp:revision>40</cp:revision>
  <dcterms:created xsi:type="dcterms:W3CDTF">2013-08-01T11:33:40Z</dcterms:created>
  <dcterms:modified xsi:type="dcterms:W3CDTF">2014-08-25T18:52:28Z</dcterms:modified>
</cp:coreProperties>
</file>