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782CAF-89BF-4F3E-B7A6-99DF4E4D5DA2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EDC939-1D97-4174-A689-B184C537F8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82CAF-89BF-4F3E-B7A6-99DF4E4D5DA2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C939-1D97-4174-A689-B184C537F8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C782CAF-89BF-4F3E-B7A6-99DF4E4D5DA2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EDC939-1D97-4174-A689-B184C537F8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82CAF-89BF-4F3E-B7A6-99DF4E4D5DA2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C939-1D97-4174-A689-B184C537F8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782CAF-89BF-4F3E-B7A6-99DF4E4D5DA2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9EDC939-1D97-4174-A689-B184C537F8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82CAF-89BF-4F3E-B7A6-99DF4E4D5DA2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C939-1D97-4174-A689-B184C537F8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82CAF-89BF-4F3E-B7A6-99DF4E4D5DA2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C939-1D97-4174-A689-B184C537F8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82CAF-89BF-4F3E-B7A6-99DF4E4D5DA2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C939-1D97-4174-A689-B184C537F8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782CAF-89BF-4F3E-B7A6-99DF4E4D5DA2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C939-1D97-4174-A689-B184C537F8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82CAF-89BF-4F3E-B7A6-99DF4E4D5DA2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C939-1D97-4174-A689-B184C537F8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82CAF-89BF-4F3E-B7A6-99DF4E4D5DA2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C939-1D97-4174-A689-B184C537F8F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782CAF-89BF-4F3E-B7A6-99DF4E4D5DA2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9EDC939-1D97-4174-A689-B184C537F8F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a/a6/Frankfurt_Am_Main-Stadtansicht_von_der_Deutschherrnbruecke_am_fruehen_Abend-2011080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d/dc/Frankfurt_Am_Main-Roemerberg_19-27_von_Suedosten-20110307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8/83/Cityscape_Berli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//upload.wikimedia.org/wikipedia/commons/d/d9/Coat_of_arms_of_Berlin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4/48/Munich_skylin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d/db/Oktoberfest_inside_Hippodro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vé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1236662" cy="171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771800" y="1700808"/>
            <a:ext cx="3694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PROJEKT EU - PENÍZE ŠKOLÁM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2420888"/>
          <a:ext cx="8280920" cy="1224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7864"/>
                <a:gridCol w="5003056"/>
              </a:tblGrid>
              <a:tr h="46119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CZ.1.07/1.4.00/21.3313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68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Moderní škola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68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Šablona III/2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0" y="443711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Tento materiál byl vytvořen v rámci projektu Operačního programu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Vzdělávání pro konkurenceschopnost.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391150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hamburg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Freie</a:t>
            </a:r>
            <a:r>
              <a:rPr lang="cs-CZ" dirty="0" smtClean="0"/>
              <a:t> </a:t>
            </a:r>
            <a:r>
              <a:rPr lang="cs-CZ" dirty="0" err="1" smtClean="0"/>
              <a:t>Stadt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Hansestadt</a:t>
            </a:r>
            <a:r>
              <a:rPr lang="cs-CZ" dirty="0" smtClean="0"/>
              <a:t> (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Norden</a:t>
            </a:r>
            <a:r>
              <a:rPr lang="cs-CZ" dirty="0" smtClean="0"/>
              <a:t> </a:t>
            </a:r>
            <a:r>
              <a:rPr lang="cs-CZ" dirty="0" err="1" smtClean="0"/>
              <a:t>Deutschlands</a:t>
            </a:r>
            <a:r>
              <a:rPr lang="cs-CZ" dirty="0" smtClean="0"/>
              <a:t>)</a:t>
            </a:r>
          </a:p>
          <a:p>
            <a:r>
              <a:rPr lang="cs-CZ" dirty="0" smtClean="0"/>
              <a:t>es </a:t>
            </a:r>
            <a:r>
              <a:rPr lang="cs-CZ" dirty="0" err="1" smtClean="0"/>
              <a:t>ist</a:t>
            </a:r>
            <a:r>
              <a:rPr lang="cs-CZ" dirty="0" smtClean="0"/>
              <a:t> der </a:t>
            </a:r>
            <a:r>
              <a:rPr lang="cs-CZ" dirty="0" err="1" smtClean="0"/>
              <a:t>größte</a:t>
            </a:r>
            <a:r>
              <a:rPr lang="cs-CZ" dirty="0" smtClean="0"/>
              <a:t> </a:t>
            </a:r>
            <a:r>
              <a:rPr lang="cs-CZ" dirty="0" err="1" smtClean="0"/>
              <a:t>Deutschlands</a:t>
            </a:r>
            <a:r>
              <a:rPr lang="cs-CZ" dirty="0" smtClean="0"/>
              <a:t>  </a:t>
            </a:r>
            <a:r>
              <a:rPr lang="cs-CZ" dirty="0" err="1" smtClean="0"/>
              <a:t>Seehafen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2" descr="Soubor:Hamburg mon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628800"/>
            <a:ext cx="389492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düsseldorf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 smtClean="0"/>
              <a:t>Großstadt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Rhein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Zentrum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Wirtschaft</a:t>
            </a:r>
            <a:r>
              <a:rPr lang="cs-CZ" dirty="0" smtClean="0"/>
              <a:t>, </a:t>
            </a:r>
            <a:r>
              <a:rPr lang="cs-CZ" dirty="0" err="1" smtClean="0"/>
              <a:t>Unternehmens</a:t>
            </a:r>
            <a:r>
              <a:rPr lang="cs-CZ" dirty="0" smtClean="0"/>
              <a:t> –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Rechtsberatung</a:t>
            </a:r>
            <a:r>
              <a:rPr lang="cs-CZ" dirty="0" smtClean="0"/>
              <a:t>, </a:t>
            </a:r>
            <a:r>
              <a:rPr lang="cs-CZ" dirty="0" err="1" smtClean="0"/>
              <a:t>Werbung</a:t>
            </a:r>
            <a:r>
              <a:rPr lang="cs-CZ" dirty="0" smtClean="0"/>
              <a:t>, </a:t>
            </a:r>
            <a:r>
              <a:rPr lang="cs-CZ" dirty="0" err="1" smtClean="0"/>
              <a:t>Kleidermode</a:t>
            </a:r>
            <a:r>
              <a:rPr lang="cs-CZ" dirty="0" smtClean="0"/>
              <a:t>,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Banken</a:t>
            </a:r>
            <a:r>
              <a:rPr lang="cs-CZ" dirty="0" smtClean="0"/>
              <a:t>-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Börsenplatz</a:t>
            </a:r>
            <a:endParaRPr lang="cs-CZ" dirty="0" smtClean="0"/>
          </a:p>
          <a:p>
            <a:r>
              <a:rPr lang="cs-CZ" dirty="0" err="1" smtClean="0"/>
              <a:t>verfügt</a:t>
            </a:r>
            <a:r>
              <a:rPr lang="cs-CZ" dirty="0" smtClean="0"/>
              <a:t> </a:t>
            </a:r>
            <a:r>
              <a:rPr lang="cs-CZ" dirty="0" err="1" smtClean="0"/>
              <a:t>musikalische</a:t>
            </a:r>
            <a:r>
              <a:rPr lang="cs-CZ" dirty="0" smtClean="0"/>
              <a:t> </a:t>
            </a:r>
            <a:r>
              <a:rPr lang="cs-CZ" dirty="0" err="1" smtClean="0"/>
              <a:t>Tradition</a:t>
            </a:r>
            <a:r>
              <a:rPr lang="cs-CZ" dirty="0" smtClean="0"/>
              <a:t> (</a:t>
            </a:r>
            <a:r>
              <a:rPr lang="cs-CZ" dirty="0" err="1" smtClean="0"/>
              <a:t>Johann</a:t>
            </a:r>
            <a:r>
              <a:rPr lang="cs-CZ" dirty="0" smtClean="0"/>
              <a:t> Sebastian </a:t>
            </a:r>
            <a:r>
              <a:rPr lang="cs-CZ" dirty="0" err="1" smtClean="0"/>
              <a:t>Bach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8" name="Picture 4" descr="Bach.jpg (441×53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2016224" cy="2436843"/>
          </a:xfrm>
          <a:prstGeom prst="rect">
            <a:avLst/>
          </a:prstGeom>
          <a:noFill/>
        </p:spPr>
      </p:pic>
      <p:pic>
        <p:nvPicPr>
          <p:cNvPr id="4098" name="Picture 2" descr="http://upload.wikimedia.org/wikipedia/commons/thumb/c/ca/Dusseldorf_skyline.jpg/1024px-Dusseldorf_sky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frankfurt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internationales</a:t>
            </a:r>
            <a:r>
              <a:rPr lang="cs-CZ" dirty="0" smtClean="0"/>
              <a:t> </a:t>
            </a:r>
            <a:r>
              <a:rPr lang="cs-CZ" dirty="0" err="1" smtClean="0"/>
              <a:t>Finanzzentrum</a:t>
            </a:r>
            <a:endParaRPr lang="cs-CZ" dirty="0" smtClean="0"/>
          </a:p>
          <a:p>
            <a:r>
              <a:rPr lang="cs-CZ" dirty="0" smtClean="0"/>
              <a:t>der </a:t>
            </a:r>
            <a:r>
              <a:rPr lang="cs-CZ" dirty="0" err="1" smtClean="0"/>
              <a:t>Sitz</a:t>
            </a:r>
            <a:r>
              <a:rPr lang="cs-CZ" dirty="0" smtClean="0"/>
              <a:t> der </a:t>
            </a:r>
            <a:r>
              <a:rPr lang="cs-CZ" dirty="0" err="1" smtClean="0"/>
              <a:t>Europäischen</a:t>
            </a:r>
            <a:r>
              <a:rPr lang="cs-CZ" dirty="0" smtClean="0"/>
              <a:t> </a:t>
            </a:r>
            <a:r>
              <a:rPr lang="cs-CZ" dirty="0" err="1" smtClean="0"/>
              <a:t>Zentralbank</a:t>
            </a:r>
            <a:r>
              <a:rPr lang="cs-CZ" dirty="0" smtClean="0"/>
              <a:t>, der </a:t>
            </a:r>
            <a:r>
              <a:rPr lang="cs-CZ" dirty="0" err="1" smtClean="0"/>
              <a:t>Deutschen</a:t>
            </a:r>
            <a:r>
              <a:rPr lang="cs-CZ" dirty="0" smtClean="0"/>
              <a:t> </a:t>
            </a:r>
            <a:r>
              <a:rPr lang="cs-CZ" dirty="0" err="1" smtClean="0"/>
              <a:t>Bundesbank</a:t>
            </a:r>
            <a:r>
              <a:rPr lang="cs-CZ" dirty="0" smtClean="0"/>
              <a:t>, der </a:t>
            </a:r>
            <a:r>
              <a:rPr lang="cs-CZ" dirty="0" err="1" smtClean="0"/>
              <a:t>Frankfurter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err="1" smtClean="0"/>
              <a:t>Wertpapierböise</a:t>
            </a:r>
            <a:endParaRPr lang="cs-CZ" dirty="0" smtClean="0"/>
          </a:p>
          <a:p>
            <a:r>
              <a:rPr lang="cs-CZ" dirty="0" err="1" smtClean="0"/>
              <a:t>Frankfurter</a:t>
            </a:r>
            <a:r>
              <a:rPr lang="cs-CZ" dirty="0" smtClean="0"/>
              <a:t> </a:t>
            </a:r>
            <a:r>
              <a:rPr lang="cs-CZ" dirty="0" err="1" smtClean="0"/>
              <a:t>Flughafen</a:t>
            </a:r>
            <a:r>
              <a:rPr lang="cs-CZ" dirty="0" smtClean="0"/>
              <a:t> –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Verkehrsknotenpunkt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5604" name="Picture 4" descr="Soubor:Frankfurt Am Main-Stadtansicht von der Deutschherrnbruecke am fruehen Abend-201108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4390159" cy="2924944"/>
          </a:xfrm>
          <a:prstGeom prst="rect">
            <a:avLst/>
          </a:prstGeom>
          <a:noFill/>
        </p:spPr>
      </p:pic>
      <p:pic>
        <p:nvPicPr>
          <p:cNvPr id="25606" name="Picture 6" descr="Soubor:Frankfurt Am Main-Roemerberg 19-27 von Suedosten-2011030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65104"/>
            <a:ext cx="335046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0" dirty="0" smtClean="0">
                <a:latin typeface="Arial" pitchFamily="34" charset="0"/>
                <a:cs typeface="Arial" pitchFamily="34" charset="0"/>
              </a:rPr>
              <a:t>Použité zdroje</a:t>
            </a:r>
            <a:endParaRPr lang="cs-CZ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http://upload.wikimedia.org/wikipedia/commons/thumb/5/5d/Map_Germany_L%C3%A4nder-de.svg/429px-Map_Germany_L%C3%A4nder-de.svg.png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http://upload.wikimedia.org/wikipedia/commons/thumb/b/ba/Flag_of_Germany.svg/800px-Flag_of_Germany.svg.png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http://upload.wikimedia.org/wikipedia/commons/thumb/d/da/Coat_of_arms_of_Germany.svg/461px-Coat_of_arms_of_Germany.svg.png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http://upload.wikimedia.org/wikipedia/commons/e/e1/Euro-Banknoten.jpg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rivernet.org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elbe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/e6b.jpg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https://upload.wikimedia.org/wikipedia/commons/thumb/d/d0/Loreley_mit_tal_von_linker_rheinseite.jpg/800px-Loreley_mit_tal_von_linker_rheinseite.jpg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https://upload.wikimedia.org/wikipedia/commons/8/8a/CTB-CTW_Port_of_Hamburg-Waltershof.jpg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http://upload.wikimedia.org/wikipedia/commons/thumb/8/83/Cityscape_Berlin.jpg/800px-Cityscape_Berlin.jpg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upload.wikimedia.org/wikipedia/commons/thumb/d/d9/Coat_of_arms_of_Berlin.svg/365px-Coat_of_arms_of_Berlin.svg.png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POUŽITÉ ZDROJE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upload.wikimedia.org/wikipedia/commons/thumb/4/48/Munich_skyline.jpg/800px-Munich_skyline.jpg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http://upload.wikimedia.org/wikipedia/commons/thumb/d/db/Oktoberfest_inside_Hippodrom.jpg/800px-Oktoberfest_inside_Hippodrom.jpg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http://upload.wikimedia.org/wikipedia/commons/thumb/8/83/Hamburg_montage.jpg/540px-Hamburg_montage.jpg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http://upload.wikimedia.org/wikipedia/commons/b/b5/Bach.jpg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http://upload.wikimedia.org/wikipedia/commons/thumb/c/ca/Dusseldorf_skyline.jpg/1024px-Dusseldorf_skyline.jpg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://upload.wikimedia.org/wikipedia/commons/thumb/a/a6/Frankfurt_Am_Main-Stadtansicht_von_der_Deutschherrnbruecke_am_fruehen_Abend-20110808.jpg/800px-Frankfurt_Am_Main-Stadtansicht_von_der_Deutschherrnbruecke_am_fruehen_Abend-20110808.jpg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http://upload.wikimedia.org/wikipedia/commons/thumb/d/dc/Frankfurt_Am_Main-Roemerberg_19-27_von_Suedosten-20110307.jpg/800px-Frankfurt_Am_Main-Roemerberg_19-27_von_Suedosten-20110307.jpg</a:t>
            </a:r>
            <a:endParaRPr lang="cs-CZ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extrusionClr>
                <a:schemeClr val="tx1"/>
              </a:extrusionClr>
            </a:sp3d>
          </a:bodyPr>
          <a:lstStyle/>
          <a:p>
            <a:pPr algn="ctr"/>
            <a:r>
              <a:rPr lang="cs-CZ" sz="1600" b="0" dirty="0" smtClean="0">
                <a:ln w="5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Identifikátor: VY_32_INOVACE_NJ.7.293</a:t>
            </a:r>
            <a:br>
              <a:rPr lang="cs-CZ" sz="1600" b="0" dirty="0" smtClean="0">
                <a:ln w="5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 smtClean="0">
                <a:ln w="5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 smtClean="0">
                <a:ln w="5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 smtClean="0">
                <a:ln w="5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SADA č. 15</a:t>
            </a:r>
            <a:br>
              <a:rPr lang="cs-CZ" sz="1600" b="0" dirty="0" smtClean="0">
                <a:ln w="5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 smtClean="0">
                <a:ln w="5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 smtClean="0">
                <a:ln w="5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 smtClean="0">
                <a:ln w="5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Vzdělávací oblast: Jazyk a jazyková komunikace</a:t>
            </a:r>
            <a:br>
              <a:rPr lang="cs-CZ" sz="1600" b="0" dirty="0" smtClean="0">
                <a:ln w="5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 smtClean="0">
                <a:ln w="5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 smtClean="0">
                <a:ln w="5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 smtClean="0">
                <a:ln w="5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Vyučovací předmět: Německý jazyk</a:t>
            </a:r>
            <a:endParaRPr lang="cs-CZ" sz="1600" b="0" dirty="0">
              <a:ln w="50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9416"/>
            <a:ext cx="8291264" cy="50599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Název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Bundesrepublik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Deutschland</a:t>
            </a:r>
            <a:endParaRPr lang="cs-CZ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Mgr. Lea Šmídová</a:t>
            </a: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Anotace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Tento DUM lze využít ke sdělení informací o Spolkové republice Německo.  Obsahuje obrázky, informace a základní údaje o této zemi. Žáci pracují s učebnicí, mapou, atlasem. </a:t>
            </a: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Rozsah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25 minut</a:t>
            </a:r>
          </a:p>
          <a:p>
            <a:pPr>
              <a:buNone/>
            </a:pPr>
            <a:r>
              <a:rPr lang="cs-CZ" sz="2100" dirty="0" smtClean="0">
                <a:latin typeface="Arial" pitchFamily="34" charset="0"/>
                <a:cs typeface="Arial" pitchFamily="34" charset="0"/>
              </a:rPr>
              <a:t>Pro prezentaci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DUMu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je nutný následující software: Microsoft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Point</a:t>
            </a: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Klíčová slova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die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Hauptstadt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das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Land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, der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Fluss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, Berlin,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München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, Hamburg, Düsseldorf,  Frankfurt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am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Main</a:t>
            </a:r>
            <a:endParaRPr lang="cs-CZ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Ročník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7.</a:t>
            </a:r>
          </a:p>
          <a:p>
            <a:pPr>
              <a:buNone/>
            </a:pPr>
            <a:endParaRPr lang="cs-CZ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1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Vzdělávací materiál vytvořen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5.10.2013</a:t>
            </a:r>
          </a:p>
          <a:p>
            <a:pPr>
              <a:buNone/>
            </a:pPr>
            <a:endParaRPr lang="cs-CZ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1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Ověření ve výuce</a:t>
            </a:r>
            <a:endParaRPr lang="cs-CZ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Třída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VII.</a:t>
            </a: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Datum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7.10.2013</a:t>
            </a: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Vyučující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Mgr. Lea Šmídová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err="1" smtClean="0"/>
              <a:t>Bundesrepublik</a:t>
            </a:r>
            <a:r>
              <a:rPr lang="cs-CZ" sz="4800" dirty="0" smtClean="0"/>
              <a:t> </a:t>
            </a:r>
            <a:r>
              <a:rPr lang="cs-CZ" sz="4800" dirty="0" err="1" smtClean="0"/>
              <a:t>Deutschland</a:t>
            </a:r>
            <a:endParaRPr lang="cs-CZ" sz="48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400" dirty="0" err="1" smtClean="0"/>
              <a:t>im</a:t>
            </a:r>
            <a:r>
              <a:rPr lang="cs-CZ" sz="4400" dirty="0" smtClean="0"/>
              <a:t> </a:t>
            </a:r>
            <a:r>
              <a:rPr lang="cs-CZ" sz="4400" dirty="0" err="1" smtClean="0"/>
              <a:t>Überblick</a:t>
            </a:r>
            <a:endParaRPr lang="cs-CZ" sz="4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File:Map Germany Länder-d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08622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2432" cy="84624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11680"/>
            <a:ext cx="7239000" cy="4846320"/>
          </a:xfrm>
        </p:spPr>
        <p:txBody>
          <a:bodyPr/>
          <a:lstStyle/>
          <a:p>
            <a:r>
              <a:rPr lang="cs-CZ" dirty="0" err="1" smtClean="0"/>
              <a:t>Deutschland</a:t>
            </a:r>
            <a:r>
              <a:rPr lang="cs-CZ" dirty="0" smtClean="0"/>
              <a:t> </a:t>
            </a:r>
            <a:r>
              <a:rPr lang="cs-CZ" dirty="0" err="1" smtClean="0"/>
              <a:t>liegt</a:t>
            </a:r>
            <a:r>
              <a:rPr lang="cs-CZ" dirty="0" smtClean="0"/>
              <a:t> in </a:t>
            </a:r>
            <a:r>
              <a:rPr lang="cs-CZ" dirty="0" err="1" smtClean="0"/>
              <a:t>Mitteleuropa</a:t>
            </a:r>
            <a:endParaRPr lang="cs-CZ" dirty="0" smtClean="0"/>
          </a:p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Hauptstadt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Berlin</a:t>
            </a:r>
          </a:p>
          <a:p>
            <a:r>
              <a:rPr lang="cs-CZ" dirty="0" smtClean="0"/>
              <a:t>81 </a:t>
            </a:r>
            <a:r>
              <a:rPr lang="cs-CZ" dirty="0" err="1" smtClean="0"/>
              <a:t>Millionen</a:t>
            </a:r>
            <a:r>
              <a:rPr lang="cs-CZ" dirty="0" smtClean="0"/>
              <a:t> </a:t>
            </a:r>
            <a:r>
              <a:rPr lang="cs-CZ" dirty="0" err="1" smtClean="0"/>
              <a:t>Einwohner</a:t>
            </a:r>
            <a:endParaRPr lang="cs-CZ" dirty="0" smtClean="0"/>
          </a:p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Währung</a:t>
            </a:r>
            <a:r>
              <a:rPr lang="cs-CZ" dirty="0" smtClean="0"/>
              <a:t> – Euro (</a:t>
            </a:r>
            <a:r>
              <a:rPr lang="cs-CZ" dirty="0" err="1" smtClean="0"/>
              <a:t>seit</a:t>
            </a:r>
            <a:r>
              <a:rPr lang="cs-CZ" dirty="0" smtClean="0"/>
              <a:t> 2002)</a:t>
            </a:r>
          </a:p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Amtsprache</a:t>
            </a:r>
            <a:r>
              <a:rPr lang="cs-CZ" dirty="0" smtClean="0"/>
              <a:t> – </a:t>
            </a:r>
            <a:r>
              <a:rPr lang="cs-CZ" dirty="0" err="1" smtClean="0"/>
              <a:t>Deutsch</a:t>
            </a:r>
            <a:endParaRPr lang="cs-CZ" dirty="0" smtClean="0"/>
          </a:p>
          <a:p>
            <a:r>
              <a:rPr lang="cs-CZ" dirty="0" err="1" smtClean="0"/>
              <a:t>administrative</a:t>
            </a:r>
            <a:r>
              <a:rPr lang="cs-CZ" dirty="0" smtClean="0"/>
              <a:t> </a:t>
            </a:r>
            <a:r>
              <a:rPr lang="cs-CZ" dirty="0" err="1" smtClean="0"/>
              <a:t>Gliederung</a:t>
            </a:r>
            <a:r>
              <a:rPr lang="cs-CZ" dirty="0" smtClean="0"/>
              <a:t> – 16 </a:t>
            </a:r>
            <a:r>
              <a:rPr lang="cs-CZ" dirty="0" err="1" smtClean="0"/>
              <a:t>deutschen</a:t>
            </a:r>
            <a:r>
              <a:rPr lang="cs-CZ" dirty="0" smtClean="0"/>
              <a:t> </a:t>
            </a:r>
            <a:r>
              <a:rPr lang="cs-CZ" dirty="0" err="1" smtClean="0"/>
              <a:t>Ländern</a:t>
            </a:r>
            <a:endParaRPr lang="cs-CZ" dirty="0" smtClean="0"/>
          </a:p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Landeskennnzeichen</a:t>
            </a:r>
            <a:r>
              <a:rPr lang="cs-CZ" dirty="0" smtClean="0"/>
              <a:t> - D</a:t>
            </a:r>
            <a:endParaRPr lang="cs-CZ" dirty="0"/>
          </a:p>
        </p:txBody>
      </p:sp>
      <p:pic>
        <p:nvPicPr>
          <p:cNvPr id="17410" name="Picture 2" descr="File:Flag of Germa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85184"/>
            <a:ext cx="2304256" cy="1382554"/>
          </a:xfrm>
          <a:prstGeom prst="rect">
            <a:avLst/>
          </a:prstGeom>
          <a:noFill/>
        </p:spPr>
      </p:pic>
      <p:pic>
        <p:nvPicPr>
          <p:cNvPr id="17412" name="Picture 4" descr="File:Coat of Arms of Germany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6752"/>
            <a:ext cx="1773392" cy="2304256"/>
          </a:xfrm>
          <a:prstGeom prst="rect">
            <a:avLst/>
          </a:prstGeom>
          <a:noFill/>
        </p:spPr>
      </p:pic>
      <p:pic>
        <p:nvPicPr>
          <p:cNvPr id="17414" name="Picture 6" descr="File:Euro-Banknot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2304256" cy="176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Naturräumliche</a:t>
            </a:r>
            <a:r>
              <a:rPr lang="cs-CZ" dirty="0" smtClean="0"/>
              <a:t> </a:t>
            </a:r>
            <a:r>
              <a:rPr lang="cs-CZ" dirty="0" err="1" smtClean="0"/>
              <a:t>Gliederung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norddeutsches</a:t>
            </a:r>
            <a:r>
              <a:rPr lang="cs-CZ" dirty="0" smtClean="0"/>
              <a:t> </a:t>
            </a:r>
            <a:r>
              <a:rPr lang="cs-CZ" dirty="0" err="1" smtClean="0"/>
              <a:t>Tiefland</a:t>
            </a:r>
            <a:r>
              <a:rPr lang="cs-CZ" dirty="0" smtClean="0"/>
              <a:t> – „</a:t>
            </a:r>
            <a:r>
              <a:rPr lang="cs-CZ" dirty="0" err="1" smtClean="0"/>
              <a:t>Plattdeutsch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deutsches</a:t>
            </a:r>
            <a:r>
              <a:rPr lang="cs-CZ" dirty="0" smtClean="0"/>
              <a:t> </a:t>
            </a:r>
            <a:r>
              <a:rPr lang="cs-CZ" dirty="0" err="1" smtClean="0"/>
              <a:t>Mittelgebirge</a:t>
            </a:r>
            <a:endParaRPr lang="cs-CZ" dirty="0" smtClean="0"/>
          </a:p>
          <a:p>
            <a:r>
              <a:rPr lang="cs-CZ" dirty="0" err="1" smtClean="0"/>
              <a:t>Alpenvorland</a:t>
            </a:r>
            <a:endParaRPr lang="cs-CZ" dirty="0" smtClean="0"/>
          </a:p>
          <a:p>
            <a:r>
              <a:rPr lang="cs-CZ" dirty="0" err="1" smtClean="0"/>
              <a:t>Alpen</a:t>
            </a:r>
            <a:endParaRPr lang="cs-CZ" dirty="0"/>
          </a:p>
        </p:txBody>
      </p:sp>
      <p:pic>
        <p:nvPicPr>
          <p:cNvPr id="19458" name="Picture 2" descr="http://www.rivernet.org/elbe/imgs/e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36912"/>
            <a:ext cx="4392488" cy="4068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Flüsse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Rhein</a:t>
            </a:r>
            <a:r>
              <a:rPr lang="cs-CZ" dirty="0" smtClean="0"/>
              <a:t> – 865 km (</a:t>
            </a:r>
            <a:r>
              <a:rPr lang="cs-CZ" dirty="0" err="1" smtClean="0"/>
              <a:t>Nordsee</a:t>
            </a:r>
            <a:r>
              <a:rPr lang="cs-CZ" dirty="0" smtClean="0"/>
              <a:t>) – </a:t>
            </a:r>
            <a:r>
              <a:rPr lang="cs-CZ" dirty="0" err="1" smtClean="0"/>
              <a:t>Köln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Rhein</a:t>
            </a:r>
            <a:endParaRPr lang="cs-CZ" dirty="0" smtClean="0"/>
          </a:p>
          <a:p>
            <a:r>
              <a:rPr lang="cs-CZ" dirty="0" err="1" smtClean="0"/>
              <a:t>Elbe</a:t>
            </a:r>
            <a:r>
              <a:rPr lang="cs-CZ" dirty="0" smtClean="0"/>
              <a:t> – 727 km (</a:t>
            </a:r>
            <a:r>
              <a:rPr lang="cs-CZ" dirty="0" err="1" smtClean="0"/>
              <a:t>Nordsee</a:t>
            </a:r>
            <a:r>
              <a:rPr lang="cs-CZ" dirty="0" smtClean="0"/>
              <a:t>) – Hamburg</a:t>
            </a:r>
          </a:p>
          <a:p>
            <a:r>
              <a:rPr lang="cs-CZ" dirty="0" err="1" smtClean="0"/>
              <a:t>Donau</a:t>
            </a:r>
            <a:r>
              <a:rPr lang="cs-CZ" dirty="0" smtClean="0"/>
              <a:t> – 647 km (</a:t>
            </a:r>
            <a:r>
              <a:rPr lang="cs-CZ" dirty="0" err="1" smtClean="0"/>
              <a:t>das</a:t>
            </a:r>
            <a:r>
              <a:rPr lang="cs-CZ" dirty="0" smtClean="0"/>
              <a:t> Schwarze </a:t>
            </a:r>
            <a:r>
              <a:rPr lang="cs-CZ" dirty="0" err="1" smtClean="0"/>
              <a:t>Meer</a:t>
            </a:r>
            <a:r>
              <a:rPr lang="cs-CZ" dirty="0" smtClean="0"/>
              <a:t>) – </a:t>
            </a:r>
            <a:r>
              <a:rPr lang="cs-CZ" dirty="0" err="1" smtClean="0"/>
              <a:t>Ulm</a:t>
            </a:r>
            <a:endParaRPr lang="cs-CZ" dirty="0" smtClean="0"/>
          </a:p>
          <a:p>
            <a:r>
              <a:rPr lang="cs-CZ" dirty="0" smtClean="0"/>
              <a:t>Mohan – 524 km (</a:t>
            </a:r>
            <a:r>
              <a:rPr lang="cs-CZ" dirty="0" err="1" smtClean="0"/>
              <a:t>Rhein</a:t>
            </a:r>
            <a:r>
              <a:rPr lang="cs-CZ" dirty="0" smtClean="0"/>
              <a:t> -&gt; </a:t>
            </a:r>
            <a:r>
              <a:rPr lang="cs-CZ" dirty="0" err="1" smtClean="0"/>
              <a:t>Nordsee</a:t>
            </a:r>
            <a:r>
              <a:rPr lang="cs-CZ" dirty="0" smtClean="0"/>
              <a:t>) – Frankfurt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endParaRPr lang="cs-CZ" dirty="0"/>
          </a:p>
        </p:txBody>
      </p:sp>
      <p:pic>
        <p:nvPicPr>
          <p:cNvPr id="20484" name="Picture 4" descr="File:CTB-CTW Port of Hamburg-Waltersh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2088232" cy="1342805"/>
          </a:xfrm>
          <a:prstGeom prst="rect">
            <a:avLst/>
          </a:prstGeom>
          <a:noFill/>
        </p:spPr>
      </p:pic>
      <p:pic>
        <p:nvPicPr>
          <p:cNvPr id="20486" name="Picture 6" descr="File:Loreley mit tal von linker rheinse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7620000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Hauptstadt</a:t>
            </a:r>
            <a:r>
              <a:rPr lang="cs-CZ" dirty="0" smtClean="0"/>
              <a:t>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Deutschland</a:t>
            </a:r>
            <a:r>
              <a:rPr lang="cs-CZ" dirty="0" smtClean="0"/>
              <a:t> (</a:t>
            </a:r>
            <a:r>
              <a:rPr lang="cs-CZ" dirty="0" err="1" smtClean="0"/>
              <a:t>seit</a:t>
            </a:r>
            <a:r>
              <a:rPr lang="cs-CZ" dirty="0" smtClean="0"/>
              <a:t> 1991)</a:t>
            </a:r>
          </a:p>
          <a:p>
            <a:r>
              <a:rPr lang="cs-CZ" dirty="0" err="1" smtClean="0"/>
              <a:t>viele</a:t>
            </a:r>
            <a:r>
              <a:rPr lang="cs-CZ" dirty="0" smtClean="0"/>
              <a:t> </a:t>
            </a:r>
            <a:r>
              <a:rPr lang="cs-CZ" dirty="0" err="1" smtClean="0"/>
              <a:t>Sehenswürdigkeiten</a:t>
            </a:r>
            <a:endParaRPr lang="cs-CZ" dirty="0" smtClean="0"/>
          </a:p>
          <a:p>
            <a:r>
              <a:rPr lang="cs-CZ" sz="2800" dirty="0" err="1" smtClean="0"/>
              <a:t>eine</a:t>
            </a:r>
            <a:r>
              <a:rPr lang="cs-CZ" sz="2800" dirty="0" smtClean="0"/>
              <a:t> </a:t>
            </a:r>
            <a:r>
              <a:rPr lang="de-DE" sz="2800" dirty="0" smtClean="0"/>
              <a:t>zweitgrößte Stadt in der EU</a:t>
            </a:r>
            <a:endParaRPr lang="cs-CZ" sz="2800" dirty="0" smtClean="0"/>
          </a:p>
          <a:p>
            <a:r>
              <a:rPr lang="cs-CZ" dirty="0" err="1" smtClean="0"/>
              <a:t>hohe</a:t>
            </a:r>
            <a:r>
              <a:rPr lang="cs-CZ" dirty="0" smtClean="0"/>
              <a:t> </a:t>
            </a:r>
            <a:r>
              <a:rPr lang="cs-CZ" dirty="0" err="1" smtClean="0"/>
              <a:t>Lebensqualität</a:t>
            </a:r>
            <a:endParaRPr lang="cs-CZ" dirty="0" smtClean="0"/>
          </a:p>
          <a:p>
            <a:r>
              <a:rPr lang="cs-CZ" dirty="0" smtClean="0"/>
              <a:t>3,4 </a:t>
            </a:r>
            <a:r>
              <a:rPr lang="cs-CZ" dirty="0" err="1" smtClean="0"/>
              <a:t>Millionen</a:t>
            </a:r>
            <a:r>
              <a:rPr lang="cs-CZ" dirty="0" smtClean="0"/>
              <a:t> </a:t>
            </a:r>
            <a:r>
              <a:rPr lang="cs-CZ" dirty="0" err="1" smtClean="0"/>
              <a:t>Einwohner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Soubor:Cityscape Berl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5184576" cy="2650614"/>
          </a:xfrm>
          <a:prstGeom prst="rect">
            <a:avLst/>
          </a:prstGeom>
          <a:noFill/>
        </p:spPr>
      </p:pic>
      <p:pic>
        <p:nvPicPr>
          <p:cNvPr id="1028" name="Picture 4" descr="Soubor:Coat of arms of Berlin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284984"/>
            <a:ext cx="1800200" cy="295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München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Landeshauptstadt</a:t>
            </a:r>
            <a:r>
              <a:rPr lang="cs-CZ" dirty="0" smtClean="0"/>
              <a:t> des </a:t>
            </a:r>
            <a:r>
              <a:rPr lang="cs-CZ" dirty="0" err="1" smtClean="0"/>
              <a:t>Freistaates</a:t>
            </a:r>
            <a:r>
              <a:rPr lang="cs-CZ" dirty="0" smtClean="0"/>
              <a:t> </a:t>
            </a:r>
            <a:r>
              <a:rPr lang="cs-CZ" dirty="0" err="1" smtClean="0"/>
              <a:t>Bayern</a:t>
            </a:r>
            <a:endParaRPr lang="cs-CZ" dirty="0" smtClean="0"/>
          </a:p>
          <a:p>
            <a:r>
              <a:rPr lang="cs-CZ" dirty="0" smtClean="0"/>
              <a:t>der </a:t>
            </a:r>
            <a:r>
              <a:rPr lang="cs-CZ" dirty="0" err="1" smtClean="0"/>
              <a:t>Sitz</a:t>
            </a:r>
            <a:r>
              <a:rPr lang="cs-CZ" dirty="0" smtClean="0"/>
              <a:t> </a:t>
            </a:r>
            <a:r>
              <a:rPr lang="cs-CZ" dirty="0" err="1" smtClean="0"/>
              <a:t>vielen</a:t>
            </a:r>
            <a:r>
              <a:rPr lang="cs-CZ" dirty="0" smtClean="0"/>
              <a:t> </a:t>
            </a:r>
            <a:r>
              <a:rPr lang="cs-CZ" dirty="0" err="1" smtClean="0"/>
              <a:t>internationalen</a:t>
            </a:r>
            <a:r>
              <a:rPr lang="cs-CZ" dirty="0" smtClean="0"/>
              <a:t> </a:t>
            </a:r>
            <a:r>
              <a:rPr lang="cs-CZ" dirty="0" err="1" smtClean="0"/>
              <a:t>Behörden</a:t>
            </a:r>
            <a:endParaRPr lang="cs-CZ" dirty="0" smtClean="0"/>
          </a:p>
          <a:p>
            <a:r>
              <a:rPr lang="cs-CZ" dirty="0" err="1" smtClean="0"/>
              <a:t>viele</a:t>
            </a:r>
            <a:r>
              <a:rPr lang="cs-CZ" dirty="0" smtClean="0"/>
              <a:t> </a:t>
            </a:r>
            <a:r>
              <a:rPr lang="cs-CZ" dirty="0" err="1" smtClean="0"/>
              <a:t>Hochschulen</a:t>
            </a:r>
            <a:r>
              <a:rPr lang="cs-CZ" dirty="0" smtClean="0"/>
              <a:t>, </a:t>
            </a:r>
            <a:r>
              <a:rPr lang="cs-CZ" dirty="0" err="1" smtClean="0"/>
              <a:t>Museen</a:t>
            </a:r>
            <a:r>
              <a:rPr lang="cs-CZ" dirty="0" smtClean="0"/>
              <a:t>, </a:t>
            </a:r>
            <a:r>
              <a:rPr lang="cs-CZ" dirty="0" err="1" smtClean="0"/>
              <a:t>Theater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Oktoberfest</a:t>
            </a:r>
            <a:r>
              <a:rPr lang="cs-CZ" dirty="0" smtClean="0"/>
              <a:t>“ –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größte</a:t>
            </a:r>
            <a:r>
              <a:rPr lang="cs-CZ" dirty="0" smtClean="0"/>
              <a:t> </a:t>
            </a:r>
            <a:r>
              <a:rPr lang="cs-CZ" dirty="0" err="1" smtClean="0"/>
              <a:t>Volksfest</a:t>
            </a:r>
            <a:r>
              <a:rPr lang="cs-CZ" dirty="0" smtClean="0"/>
              <a:t> der </a:t>
            </a:r>
            <a:r>
              <a:rPr lang="cs-CZ" dirty="0" err="1" smtClean="0"/>
              <a:t>Welt</a:t>
            </a:r>
            <a:r>
              <a:rPr lang="cs-CZ" dirty="0" smtClean="0"/>
              <a:t> (</a:t>
            </a:r>
            <a:r>
              <a:rPr lang="cs-CZ" dirty="0" err="1" smtClean="0"/>
              <a:t>typische</a:t>
            </a:r>
            <a:r>
              <a:rPr lang="cs-CZ" dirty="0" smtClean="0"/>
              <a:t> </a:t>
            </a:r>
            <a:r>
              <a:rPr lang="cs-CZ" dirty="0" err="1" smtClean="0"/>
              <a:t>Popmusik</a:t>
            </a:r>
            <a:r>
              <a:rPr lang="cs-CZ" dirty="0" smtClean="0"/>
              <a:t>, </a:t>
            </a:r>
            <a:r>
              <a:rPr lang="cs-CZ" dirty="0" err="1" smtClean="0"/>
              <a:t>Bier</a:t>
            </a:r>
            <a:r>
              <a:rPr lang="cs-CZ" dirty="0" smtClean="0"/>
              <a:t>, </a:t>
            </a:r>
            <a:r>
              <a:rPr lang="cs-CZ" dirty="0" err="1" smtClean="0"/>
              <a:t>Bratwürstchen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22530" name="Picture 2" descr="Soubor:Munich sky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65104"/>
            <a:ext cx="3384376" cy="2280223"/>
          </a:xfrm>
          <a:prstGeom prst="rect">
            <a:avLst/>
          </a:prstGeom>
          <a:noFill/>
        </p:spPr>
      </p:pic>
      <p:pic>
        <p:nvPicPr>
          <p:cNvPr id="22532" name="Picture 4" descr="File:Oktoberfest inside Hippodro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373724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613</TotalTime>
  <Words>390</Words>
  <Application>Microsoft Office PowerPoint</Application>
  <PresentationFormat>Předvádění na obrazovce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Bohatý</vt:lpstr>
      <vt:lpstr>Snímek 1</vt:lpstr>
      <vt:lpstr>Identifikátor: VY_32_INOVACE_NJ.7.293  SADA č. 15  Vzdělávací oblast: Jazyk a jazyková komunikace  Vyučovací předmět: Německý jazyk</vt:lpstr>
      <vt:lpstr>Bundesrepublik Deutschland</vt:lpstr>
      <vt:lpstr>Snímek 4</vt:lpstr>
      <vt:lpstr>Snímek 5</vt:lpstr>
      <vt:lpstr>Naturräumliche Gliederung</vt:lpstr>
      <vt:lpstr>Flüsse</vt:lpstr>
      <vt:lpstr>BERLIN</vt:lpstr>
      <vt:lpstr>München</vt:lpstr>
      <vt:lpstr>hamburg</vt:lpstr>
      <vt:lpstr>düsseldorf</vt:lpstr>
      <vt:lpstr>frankfurt am main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Uzivatel</cp:lastModifiedBy>
  <cp:revision>33</cp:revision>
  <dcterms:created xsi:type="dcterms:W3CDTF">2013-07-29T12:49:06Z</dcterms:created>
  <dcterms:modified xsi:type="dcterms:W3CDTF">2014-08-25T19:16:09Z</dcterms:modified>
</cp:coreProperties>
</file>