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72" r:id="rId3"/>
    <p:sldId id="271" r:id="rId4"/>
    <p:sldId id="258" r:id="rId5"/>
    <p:sldId id="259" r:id="rId6"/>
    <p:sldId id="260" r:id="rId7"/>
    <p:sldId id="261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57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 varScale="1">
        <p:scale>
          <a:sx n="74" d="100"/>
          <a:sy n="74" d="100"/>
        </p:scale>
        <p:origin x="-10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67366-832C-4752-BE9F-A8E96C381CAB}" type="datetimeFigureOut">
              <a:rPr lang="cs-CZ" smtClean="0"/>
              <a:pPr/>
              <a:t>25.8.2014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0411B-1103-4584-A519-0AA834D1153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67366-832C-4752-BE9F-A8E96C381CAB}" type="datetimeFigureOut">
              <a:rPr lang="cs-CZ" smtClean="0"/>
              <a:pPr/>
              <a:t>25.8.2014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0411B-1103-4584-A519-0AA834D1153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67366-832C-4752-BE9F-A8E96C381CAB}" type="datetimeFigureOut">
              <a:rPr lang="cs-CZ" smtClean="0"/>
              <a:pPr/>
              <a:t>25.8.2014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0411B-1103-4584-A519-0AA834D1153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67366-832C-4752-BE9F-A8E96C381CAB}" type="datetimeFigureOut">
              <a:rPr lang="cs-CZ" smtClean="0"/>
              <a:pPr/>
              <a:t>25.8.2014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0411B-1103-4584-A519-0AA834D1153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67366-832C-4752-BE9F-A8E96C381CAB}" type="datetimeFigureOut">
              <a:rPr lang="cs-CZ" smtClean="0"/>
              <a:pPr/>
              <a:t>25.8.2014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0411B-1103-4584-A519-0AA834D1153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67366-832C-4752-BE9F-A8E96C381CAB}" type="datetimeFigureOut">
              <a:rPr lang="cs-CZ" smtClean="0"/>
              <a:pPr/>
              <a:t>25.8.2014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0411B-1103-4584-A519-0AA834D1153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67366-832C-4752-BE9F-A8E96C381CAB}" type="datetimeFigureOut">
              <a:rPr lang="cs-CZ" smtClean="0"/>
              <a:pPr/>
              <a:t>25.8.2014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0411B-1103-4584-A519-0AA834D1153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67366-832C-4752-BE9F-A8E96C381CAB}" type="datetimeFigureOut">
              <a:rPr lang="cs-CZ" smtClean="0"/>
              <a:pPr/>
              <a:t>25.8.2014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0411B-1103-4584-A519-0AA834D1153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67366-832C-4752-BE9F-A8E96C381CAB}" type="datetimeFigureOut">
              <a:rPr lang="cs-CZ" smtClean="0"/>
              <a:pPr/>
              <a:t>25.8.2014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0411B-1103-4584-A519-0AA834D1153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67366-832C-4752-BE9F-A8E96C381CAB}" type="datetimeFigureOut">
              <a:rPr lang="cs-CZ" smtClean="0"/>
              <a:pPr/>
              <a:t>25.8.2014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0411B-1103-4584-A519-0AA834D1153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s odříznutým a zakulaceným jedním roh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úhlý trojúhelní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67366-832C-4752-BE9F-A8E96C381CAB}" type="datetimeFigureOut">
              <a:rPr lang="cs-CZ" smtClean="0"/>
              <a:pPr/>
              <a:t>25.8.2014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FB0411B-1103-4584-A519-0AA834D1153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10" name="Volný tvar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olný tvar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A967366-832C-4752-BE9F-A8E96C381CAB}" type="datetimeFigureOut">
              <a:rPr lang="cs-CZ" smtClean="0"/>
              <a:pPr/>
              <a:t>25.8.2014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FB0411B-1103-4584-A519-0AA834D11532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olný tva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Volný tva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//upload.wikimedia.org/wikipedia/commons/9/91/Wien_Stefansdom_DSC02656.JP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0" y="1371600"/>
            <a:ext cx="7851775" cy="1828800"/>
          </a:xfrm>
        </p:spPr>
        <p:txBody>
          <a:bodyPr/>
          <a:lstStyle/>
          <a:p>
            <a:r>
              <a:rPr lang="cs-CZ" dirty="0" smtClean="0"/>
              <a:t>                     </a:t>
            </a:r>
            <a:endParaRPr lang="cs-CZ" dirty="0"/>
          </a:p>
        </p:txBody>
      </p:sp>
      <p:pic>
        <p:nvPicPr>
          <p:cNvPr id="1026" name="Picture 2" descr="Nové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0"/>
            <a:ext cx="1236662" cy="17145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1916832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PROJEKT EU - PENÍZE ŠKOLÁM</a:t>
            </a: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611560" y="2564904"/>
          <a:ext cx="8280920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77864"/>
                <a:gridCol w="5003056"/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Registrační číslo projektu</a:t>
                      </a:r>
                      <a:endParaRPr lang="cs-CZ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cs-CZ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CZ.1.07/1.4.00/21.3313</a:t>
                      </a:r>
                      <a:endParaRPr lang="cs-CZ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Název projektu</a:t>
                      </a:r>
                      <a:endParaRPr lang="cs-CZ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Moderní škola</a:t>
                      </a:r>
                      <a:endParaRPr lang="cs-CZ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Šablona III/2</a:t>
                      </a:r>
                      <a:endParaRPr lang="cs-CZ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cs-CZ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Inovace a zkvalitnění výuky prostřednictvím ICT</a:t>
                      </a:r>
                      <a:endParaRPr lang="cs-CZ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Obdélník 6"/>
          <p:cNvSpPr/>
          <p:nvPr/>
        </p:nvSpPr>
        <p:spPr>
          <a:xfrm>
            <a:off x="0" y="450912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Tento materiál byl vytvořen v rámci projektu Operačního programu</a:t>
            </a:r>
            <a:endParaRPr lang="cs-CZ" sz="1400" dirty="0" smtClean="0"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Vzdělávání pro konkurenceschopnost</a:t>
            </a:r>
            <a:endParaRPr lang="cs-CZ" sz="1400" dirty="0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5391150"/>
            <a:ext cx="601980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dirty="0" err="1" smtClean="0"/>
              <a:t>Wiener</a:t>
            </a:r>
            <a:r>
              <a:rPr lang="cs-CZ" sz="5400" dirty="0" smtClean="0"/>
              <a:t> </a:t>
            </a:r>
            <a:r>
              <a:rPr lang="cs-CZ" sz="5400" dirty="0" err="1" smtClean="0"/>
              <a:t>Staatsoper</a:t>
            </a:r>
            <a:endParaRPr lang="cs-CZ" sz="5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z="2000" dirty="0" err="1"/>
              <a:t>Wien</a:t>
            </a:r>
            <a:r>
              <a:rPr lang="cs-CZ" sz="2000" dirty="0"/>
              <a:t> </a:t>
            </a:r>
            <a:r>
              <a:rPr lang="cs-CZ" sz="2000" dirty="0" err="1"/>
              <a:t>ist</a:t>
            </a:r>
            <a:r>
              <a:rPr lang="cs-CZ" sz="2000" dirty="0"/>
              <a:t> </a:t>
            </a:r>
            <a:r>
              <a:rPr lang="cs-CZ" sz="2000" dirty="0" err="1"/>
              <a:t>eine</a:t>
            </a:r>
            <a:r>
              <a:rPr lang="cs-CZ" sz="2000" dirty="0"/>
              <a:t> </a:t>
            </a:r>
            <a:r>
              <a:rPr lang="cs-CZ" sz="2000" dirty="0" err="1"/>
              <a:t>Musikstadt</a:t>
            </a:r>
            <a:endParaRPr lang="cs-CZ" sz="2000" dirty="0"/>
          </a:p>
          <a:p>
            <a:pPr lvl="0"/>
            <a:r>
              <a:rPr lang="cs-CZ" sz="2000" dirty="0" err="1"/>
              <a:t>im</a:t>
            </a:r>
            <a:r>
              <a:rPr lang="cs-CZ" sz="2000" dirty="0"/>
              <a:t> 18. </a:t>
            </a:r>
            <a:r>
              <a:rPr lang="cs-CZ" sz="2000" dirty="0" err="1"/>
              <a:t>und</a:t>
            </a:r>
            <a:r>
              <a:rPr lang="cs-CZ" sz="2000" dirty="0"/>
              <a:t> 19. </a:t>
            </a:r>
            <a:r>
              <a:rPr lang="cs-CZ" sz="2000" dirty="0" err="1"/>
              <a:t>Jahrhundert</a:t>
            </a:r>
            <a:r>
              <a:rPr lang="cs-CZ" sz="2000" dirty="0"/>
              <a:t> </a:t>
            </a:r>
            <a:r>
              <a:rPr lang="cs-CZ" sz="2000" dirty="0" err="1"/>
              <a:t>waren</a:t>
            </a:r>
            <a:r>
              <a:rPr lang="cs-CZ" sz="2000" dirty="0"/>
              <a:t> in </a:t>
            </a:r>
            <a:r>
              <a:rPr lang="cs-CZ" sz="2000" dirty="0" err="1"/>
              <a:t>Wien</a:t>
            </a:r>
            <a:r>
              <a:rPr lang="cs-CZ" sz="2000" dirty="0"/>
              <a:t> </a:t>
            </a:r>
            <a:r>
              <a:rPr lang="cs-CZ" sz="2000" dirty="0" err="1"/>
              <a:t>viele</a:t>
            </a:r>
            <a:r>
              <a:rPr lang="cs-CZ" sz="2000" dirty="0"/>
              <a:t> </a:t>
            </a:r>
            <a:r>
              <a:rPr lang="cs-CZ" sz="2000" dirty="0" err="1"/>
              <a:t>Komponisten</a:t>
            </a:r>
            <a:r>
              <a:rPr lang="cs-CZ" sz="2000" dirty="0"/>
              <a:t> – </a:t>
            </a:r>
            <a:r>
              <a:rPr lang="cs-CZ" sz="2000" dirty="0" err="1"/>
              <a:t>die</a:t>
            </a:r>
            <a:r>
              <a:rPr lang="cs-CZ" sz="2000" dirty="0"/>
              <a:t> </a:t>
            </a:r>
            <a:r>
              <a:rPr lang="cs-CZ" sz="2000" dirty="0" err="1"/>
              <a:t>Vertreter</a:t>
            </a:r>
            <a:r>
              <a:rPr lang="cs-CZ" sz="2000" dirty="0"/>
              <a:t> „</a:t>
            </a:r>
            <a:r>
              <a:rPr lang="cs-CZ" sz="2000" dirty="0" err="1"/>
              <a:t>Wiener</a:t>
            </a:r>
            <a:r>
              <a:rPr lang="cs-CZ" sz="2000" dirty="0"/>
              <a:t> </a:t>
            </a:r>
            <a:r>
              <a:rPr lang="cs-CZ" sz="2000" dirty="0" err="1"/>
              <a:t>Klassik</a:t>
            </a:r>
            <a:r>
              <a:rPr lang="cs-CZ" sz="2000" dirty="0"/>
              <a:t>“ (</a:t>
            </a:r>
            <a:r>
              <a:rPr lang="cs-CZ" sz="2000" dirty="0" err="1"/>
              <a:t>Joseph</a:t>
            </a:r>
            <a:r>
              <a:rPr lang="cs-CZ" sz="2000" dirty="0"/>
              <a:t> </a:t>
            </a:r>
            <a:r>
              <a:rPr lang="cs-CZ" sz="2000" dirty="0" smtClean="0"/>
              <a:t>Haydn</a:t>
            </a:r>
            <a:r>
              <a:rPr lang="cs-CZ" sz="2000" dirty="0"/>
              <a:t>, Wolfgang Amadeus Mozart, </a:t>
            </a:r>
            <a:r>
              <a:rPr lang="cs-CZ" sz="2000" dirty="0" err="1"/>
              <a:t>Ludwig</a:t>
            </a:r>
            <a:r>
              <a:rPr lang="cs-CZ" sz="2000" dirty="0"/>
              <a:t> van Beethoven )</a:t>
            </a:r>
          </a:p>
          <a:p>
            <a:pPr lvl="0"/>
            <a:r>
              <a:rPr lang="cs-CZ" sz="2000" dirty="0"/>
              <a:t>es </a:t>
            </a:r>
            <a:r>
              <a:rPr lang="cs-CZ" sz="2000" dirty="0" err="1"/>
              <a:t>gibt</a:t>
            </a:r>
            <a:r>
              <a:rPr lang="cs-CZ" sz="2000" dirty="0"/>
              <a:t>  </a:t>
            </a:r>
            <a:r>
              <a:rPr lang="cs-CZ" sz="2000" dirty="0" err="1" smtClean="0"/>
              <a:t>hier</a:t>
            </a:r>
            <a:r>
              <a:rPr lang="cs-CZ" sz="2000" dirty="0" smtClean="0"/>
              <a:t>  </a:t>
            </a:r>
            <a:r>
              <a:rPr lang="cs-CZ" sz="2000" dirty="0" err="1"/>
              <a:t>viele</a:t>
            </a:r>
            <a:r>
              <a:rPr lang="cs-CZ" sz="2000" dirty="0"/>
              <a:t> </a:t>
            </a:r>
            <a:r>
              <a:rPr lang="cs-CZ" sz="2000" dirty="0" err="1"/>
              <a:t>Theater</a:t>
            </a:r>
            <a:endParaRPr lang="cs-CZ" sz="2000" dirty="0"/>
          </a:p>
          <a:p>
            <a:endParaRPr lang="cs-CZ" dirty="0"/>
          </a:p>
        </p:txBody>
      </p:sp>
      <p:pic>
        <p:nvPicPr>
          <p:cNvPr id="5122" name="Picture 2" descr="Soubor:StateOperaViennaNightBacksi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3645024"/>
            <a:ext cx="5472608" cy="303045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dirty="0" smtClean="0"/>
              <a:t>Die </a:t>
            </a:r>
            <a:r>
              <a:rPr lang="cs-CZ" sz="5400" dirty="0" err="1" smtClean="0"/>
              <a:t>Mariahilfer</a:t>
            </a:r>
            <a:r>
              <a:rPr lang="cs-CZ" sz="5400" dirty="0" smtClean="0"/>
              <a:t> </a:t>
            </a:r>
            <a:r>
              <a:rPr lang="cs-CZ" sz="5400" dirty="0" err="1" smtClean="0"/>
              <a:t>Straße</a:t>
            </a:r>
            <a:endParaRPr lang="cs-CZ" sz="5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 err="1"/>
              <a:t>die</a:t>
            </a:r>
            <a:r>
              <a:rPr lang="cs-CZ" dirty="0"/>
              <a:t> </a:t>
            </a:r>
            <a:r>
              <a:rPr lang="cs-CZ" dirty="0" err="1"/>
              <a:t>Mariahilfer</a:t>
            </a:r>
            <a:r>
              <a:rPr lang="cs-CZ" dirty="0"/>
              <a:t> </a:t>
            </a:r>
            <a:r>
              <a:rPr lang="cs-CZ" dirty="0" err="1"/>
              <a:t>Straße</a:t>
            </a:r>
            <a:r>
              <a:rPr lang="cs-CZ" dirty="0"/>
              <a:t> </a:t>
            </a:r>
            <a:r>
              <a:rPr lang="cs-CZ" dirty="0" err="1"/>
              <a:t>ist</a:t>
            </a:r>
            <a:r>
              <a:rPr lang="cs-CZ" dirty="0"/>
              <a:t> </a:t>
            </a:r>
            <a:r>
              <a:rPr lang="cs-CZ" dirty="0" err="1"/>
              <a:t>eine</a:t>
            </a:r>
            <a:r>
              <a:rPr lang="cs-CZ" dirty="0"/>
              <a:t> </a:t>
            </a:r>
            <a:r>
              <a:rPr lang="cs-CZ" dirty="0" err="1"/>
              <a:t>grosse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sehr</a:t>
            </a:r>
            <a:r>
              <a:rPr lang="cs-CZ" dirty="0"/>
              <a:t> </a:t>
            </a:r>
            <a:r>
              <a:rPr lang="cs-CZ" dirty="0" err="1"/>
              <a:t>bekannte</a:t>
            </a:r>
            <a:r>
              <a:rPr lang="cs-CZ" dirty="0"/>
              <a:t> </a:t>
            </a:r>
            <a:r>
              <a:rPr lang="cs-CZ" dirty="0" err="1"/>
              <a:t>Einkaufsstraße</a:t>
            </a:r>
            <a:r>
              <a:rPr lang="cs-CZ" dirty="0"/>
              <a:t> </a:t>
            </a:r>
            <a:r>
              <a:rPr lang="cs-CZ" dirty="0" err="1"/>
              <a:t>von</a:t>
            </a:r>
            <a:r>
              <a:rPr lang="cs-CZ" dirty="0"/>
              <a:t> </a:t>
            </a:r>
            <a:r>
              <a:rPr lang="cs-CZ" dirty="0" err="1"/>
              <a:t>Wien</a:t>
            </a:r>
            <a:endParaRPr lang="cs-CZ" dirty="0"/>
          </a:p>
          <a:p>
            <a:endParaRPr lang="cs-CZ" dirty="0"/>
          </a:p>
        </p:txBody>
      </p:sp>
      <p:pic>
        <p:nvPicPr>
          <p:cNvPr id="6146" name="Picture 2" descr="File:Mariahilfer Straße 70 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854626"/>
            <a:ext cx="5472608" cy="385134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dirty="0" smtClean="0"/>
              <a:t>Der </a:t>
            </a:r>
            <a:r>
              <a:rPr lang="cs-CZ" sz="5400" dirty="0" err="1" smtClean="0"/>
              <a:t>Prater</a:t>
            </a:r>
            <a:endParaRPr lang="cs-CZ" sz="5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 smtClean="0"/>
              <a:t>der</a:t>
            </a:r>
            <a:r>
              <a:rPr lang="cs-CZ" sz="2400" dirty="0"/>
              <a:t> </a:t>
            </a:r>
            <a:r>
              <a:rPr lang="cs-CZ" sz="2400" dirty="0" err="1"/>
              <a:t>Böhmische</a:t>
            </a:r>
            <a:r>
              <a:rPr lang="cs-CZ" sz="2400" dirty="0"/>
              <a:t> </a:t>
            </a:r>
            <a:r>
              <a:rPr lang="cs-CZ" sz="2400" dirty="0" err="1"/>
              <a:t>Prater</a:t>
            </a:r>
            <a:r>
              <a:rPr lang="cs-CZ" sz="2400" dirty="0"/>
              <a:t> </a:t>
            </a:r>
            <a:r>
              <a:rPr lang="cs-CZ" sz="2400" dirty="0" err="1"/>
              <a:t>ist</a:t>
            </a:r>
            <a:r>
              <a:rPr lang="cs-CZ" sz="2400" dirty="0"/>
              <a:t> </a:t>
            </a:r>
            <a:r>
              <a:rPr lang="cs-CZ" sz="2400" dirty="0" err="1"/>
              <a:t>ein</a:t>
            </a:r>
            <a:r>
              <a:rPr lang="cs-CZ" sz="2400" dirty="0"/>
              <a:t>  </a:t>
            </a:r>
            <a:r>
              <a:rPr lang="cs-CZ" sz="2400" dirty="0" err="1"/>
              <a:t>Vergnügungspark</a:t>
            </a:r>
            <a:r>
              <a:rPr lang="cs-CZ" sz="2400" dirty="0"/>
              <a:t> (ca. 5000 m² </a:t>
            </a:r>
            <a:r>
              <a:rPr lang="cs-CZ" sz="2400" dirty="0" err="1"/>
              <a:t>Fläche</a:t>
            </a:r>
            <a:r>
              <a:rPr lang="cs-CZ" sz="2400" dirty="0"/>
              <a:t>) - </a:t>
            </a:r>
            <a:r>
              <a:rPr lang="cs-CZ" sz="2400" dirty="0" err="1"/>
              <a:t>ein</a:t>
            </a:r>
            <a:r>
              <a:rPr lang="cs-CZ" sz="2400" dirty="0"/>
              <a:t> </a:t>
            </a:r>
            <a:r>
              <a:rPr lang="cs-CZ" sz="2400" dirty="0" err="1"/>
              <a:t>Riesenrad</a:t>
            </a:r>
            <a:r>
              <a:rPr lang="cs-CZ" sz="2400" dirty="0"/>
              <a:t> </a:t>
            </a:r>
          </a:p>
          <a:p>
            <a:r>
              <a:rPr lang="cs-CZ" sz="2400" dirty="0" smtClean="0"/>
              <a:t> </a:t>
            </a:r>
            <a:r>
              <a:rPr lang="cs-CZ" sz="2400" dirty="0" err="1"/>
              <a:t>er</a:t>
            </a:r>
            <a:r>
              <a:rPr lang="cs-CZ" sz="2400" dirty="0"/>
              <a:t> </a:t>
            </a:r>
            <a:r>
              <a:rPr lang="cs-CZ" sz="2400" dirty="0" err="1"/>
              <a:t>ist</a:t>
            </a:r>
            <a:r>
              <a:rPr lang="cs-CZ" sz="2400" dirty="0"/>
              <a:t>  </a:t>
            </a:r>
            <a:r>
              <a:rPr lang="cs-CZ" sz="2400" dirty="0" err="1"/>
              <a:t>ein</a:t>
            </a:r>
            <a:r>
              <a:rPr lang="cs-CZ" sz="2400" dirty="0"/>
              <a:t> </a:t>
            </a:r>
            <a:r>
              <a:rPr lang="cs-CZ" sz="2400" dirty="0" err="1"/>
              <a:t>beliebtes</a:t>
            </a:r>
            <a:r>
              <a:rPr lang="cs-CZ" sz="2400" dirty="0"/>
              <a:t> </a:t>
            </a:r>
            <a:r>
              <a:rPr lang="cs-CZ" sz="2400" dirty="0" err="1"/>
              <a:t>Ausflugsziel</a:t>
            </a:r>
            <a:r>
              <a:rPr lang="cs-CZ" sz="2400" dirty="0"/>
              <a:t> </a:t>
            </a:r>
            <a:r>
              <a:rPr lang="cs-CZ" sz="2400" dirty="0" err="1"/>
              <a:t>für</a:t>
            </a:r>
            <a:r>
              <a:rPr lang="cs-CZ" sz="2400" dirty="0"/>
              <a:t> </a:t>
            </a:r>
            <a:r>
              <a:rPr lang="cs-CZ" sz="2400" dirty="0" err="1"/>
              <a:t>Familien</a:t>
            </a:r>
            <a:r>
              <a:rPr lang="cs-CZ" sz="2400" dirty="0"/>
              <a:t> </a:t>
            </a:r>
          </a:p>
          <a:p>
            <a:endParaRPr lang="cs-CZ" dirty="0"/>
          </a:p>
        </p:txBody>
      </p:sp>
      <p:pic>
        <p:nvPicPr>
          <p:cNvPr id="4098" name="Picture 2" descr="Soubor:Wiener Riesenrad DSC023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3284984"/>
            <a:ext cx="4104456" cy="341468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dirty="0" smtClean="0"/>
              <a:t>Die </a:t>
            </a:r>
            <a:r>
              <a:rPr lang="cs-CZ" sz="5400" dirty="0" err="1" smtClean="0"/>
              <a:t>Küche</a:t>
            </a:r>
            <a:endParaRPr lang="cs-CZ" sz="5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z="2400" dirty="0" err="1"/>
              <a:t>die</a:t>
            </a:r>
            <a:r>
              <a:rPr lang="cs-CZ" sz="2400" dirty="0"/>
              <a:t> </a:t>
            </a:r>
            <a:r>
              <a:rPr lang="cs-CZ" sz="2400" dirty="0" err="1"/>
              <a:t>traditionelle</a:t>
            </a:r>
            <a:r>
              <a:rPr lang="cs-CZ" sz="2400" dirty="0"/>
              <a:t>  </a:t>
            </a:r>
            <a:r>
              <a:rPr lang="cs-CZ" sz="2400" dirty="0" err="1" smtClean="0"/>
              <a:t>österreichische</a:t>
            </a:r>
            <a:r>
              <a:rPr lang="cs-CZ" sz="2400" dirty="0" smtClean="0"/>
              <a:t> </a:t>
            </a:r>
            <a:r>
              <a:rPr lang="cs-CZ" sz="2400" dirty="0" err="1" smtClean="0"/>
              <a:t>Küche</a:t>
            </a:r>
            <a:r>
              <a:rPr lang="cs-CZ" sz="2400" dirty="0" smtClean="0"/>
              <a:t> </a:t>
            </a:r>
            <a:r>
              <a:rPr lang="cs-CZ" sz="2400" dirty="0" err="1"/>
              <a:t>ist</a:t>
            </a:r>
            <a:r>
              <a:rPr lang="cs-CZ" sz="2400" dirty="0"/>
              <a:t> </a:t>
            </a:r>
            <a:r>
              <a:rPr lang="cs-CZ" sz="2400" dirty="0" err="1"/>
              <a:t>sehr</a:t>
            </a:r>
            <a:r>
              <a:rPr lang="cs-CZ" sz="2400" dirty="0"/>
              <a:t> </a:t>
            </a:r>
            <a:r>
              <a:rPr lang="cs-CZ" sz="2400" dirty="0" err="1"/>
              <a:t>beliebt</a:t>
            </a:r>
            <a:r>
              <a:rPr lang="cs-CZ" sz="2400" dirty="0"/>
              <a:t> </a:t>
            </a:r>
            <a:r>
              <a:rPr lang="cs-CZ" sz="2400" dirty="0">
                <a:sym typeface="Wingdings"/>
              </a:rPr>
              <a:t></a:t>
            </a:r>
            <a:endParaRPr lang="cs-CZ" sz="2400" dirty="0"/>
          </a:p>
          <a:p>
            <a:pPr lvl="0"/>
            <a:r>
              <a:rPr lang="cs-CZ" sz="2400" dirty="0" err="1"/>
              <a:t>die</a:t>
            </a:r>
            <a:r>
              <a:rPr lang="cs-CZ" sz="2400" dirty="0"/>
              <a:t> </a:t>
            </a:r>
            <a:r>
              <a:rPr lang="cs-CZ" sz="2400" dirty="0" err="1"/>
              <a:t>typischen</a:t>
            </a:r>
            <a:r>
              <a:rPr lang="cs-CZ" sz="2400" dirty="0"/>
              <a:t> </a:t>
            </a:r>
            <a:r>
              <a:rPr lang="cs-CZ" sz="2400" dirty="0" err="1"/>
              <a:t>Speisen</a:t>
            </a:r>
            <a:r>
              <a:rPr lang="cs-CZ" sz="2400" dirty="0"/>
              <a:t> </a:t>
            </a:r>
            <a:r>
              <a:rPr lang="cs-CZ" sz="2400" dirty="0" err="1"/>
              <a:t>sind</a:t>
            </a:r>
            <a:r>
              <a:rPr lang="cs-CZ" sz="2400" dirty="0"/>
              <a:t>: </a:t>
            </a:r>
            <a:r>
              <a:rPr lang="cs-CZ" sz="2400" dirty="0" err="1"/>
              <a:t>Wiener</a:t>
            </a:r>
            <a:r>
              <a:rPr lang="cs-CZ" sz="2400" dirty="0"/>
              <a:t> </a:t>
            </a:r>
            <a:r>
              <a:rPr lang="cs-CZ" sz="2400" dirty="0" err="1"/>
              <a:t>Schnitzel</a:t>
            </a:r>
            <a:r>
              <a:rPr lang="cs-CZ" sz="2400" dirty="0"/>
              <a:t>, </a:t>
            </a:r>
            <a:r>
              <a:rPr lang="cs-CZ" sz="2400" dirty="0" err="1"/>
              <a:t>Gulasch</a:t>
            </a:r>
            <a:r>
              <a:rPr lang="cs-CZ" sz="2400" dirty="0"/>
              <a:t>, </a:t>
            </a:r>
            <a:r>
              <a:rPr lang="cs-CZ" sz="2400" dirty="0" err="1"/>
              <a:t>Apfelstrudel</a:t>
            </a:r>
            <a:r>
              <a:rPr lang="cs-CZ" sz="2400" dirty="0"/>
              <a:t>, </a:t>
            </a:r>
            <a:r>
              <a:rPr lang="cs-CZ" sz="2400" dirty="0" err="1"/>
              <a:t>Palatschinken</a:t>
            </a:r>
            <a:r>
              <a:rPr lang="cs-CZ" sz="2400" dirty="0"/>
              <a:t> </a:t>
            </a:r>
            <a:r>
              <a:rPr lang="cs-CZ" sz="2400" dirty="0" err="1"/>
              <a:t>und</a:t>
            </a:r>
            <a:r>
              <a:rPr lang="cs-CZ" sz="2400" dirty="0"/>
              <a:t> </a:t>
            </a:r>
            <a:r>
              <a:rPr lang="cs-CZ" sz="2400" dirty="0" err="1"/>
              <a:t>Knödelvarianten</a:t>
            </a:r>
            <a:endParaRPr lang="cs-CZ" sz="2400" dirty="0"/>
          </a:p>
          <a:p>
            <a:pPr lvl="0"/>
            <a:r>
              <a:rPr lang="cs-CZ" sz="2400" dirty="0" smtClean="0"/>
              <a:t>In </a:t>
            </a:r>
            <a:r>
              <a:rPr lang="cs-CZ" sz="2400" dirty="0" err="1" smtClean="0"/>
              <a:t>vielen</a:t>
            </a:r>
            <a:r>
              <a:rPr lang="cs-CZ" sz="2400" dirty="0" smtClean="0"/>
              <a:t> </a:t>
            </a:r>
            <a:r>
              <a:rPr lang="cs-CZ" sz="2400" dirty="0" err="1"/>
              <a:t>gemütlichen</a:t>
            </a:r>
            <a:r>
              <a:rPr lang="cs-CZ" sz="2400" dirty="0"/>
              <a:t> </a:t>
            </a:r>
            <a:r>
              <a:rPr lang="cs-CZ" sz="2400" dirty="0" err="1" smtClean="0"/>
              <a:t>Kaffees</a:t>
            </a:r>
            <a:r>
              <a:rPr lang="cs-CZ" sz="2400" dirty="0" smtClean="0"/>
              <a:t> </a:t>
            </a:r>
            <a:r>
              <a:rPr lang="cs-CZ" sz="2400" dirty="0" err="1"/>
              <a:t>gibt</a:t>
            </a:r>
            <a:r>
              <a:rPr lang="cs-CZ" sz="2400" dirty="0"/>
              <a:t> es </a:t>
            </a:r>
            <a:r>
              <a:rPr lang="cs-CZ" sz="2400" dirty="0" err="1"/>
              <a:t>verschiedene</a:t>
            </a:r>
            <a:r>
              <a:rPr lang="cs-CZ" sz="2400" dirty="0"/>
              <a:t>  </a:t>
            </a:r>
            <a:r>
              <a:rPr lang="cs-CZ" sz="2400" dirty="0" err="1" smtClean="0"/>
              <a:t>Kaffeespezialitäten</a:t>
            </a:r>
            <a:r>
              <a:rPr lang="cs-CZ" sz="2400" dirty="0" smtClean="0"/>
              <a:t> </a:t>
            </a:r>
            <a:r>
              <a:rPr lang="cs-CZ" sz="2400" dirty="0" err="1" smtClean="0"/>
              <a:t>mit</a:t>
            </a:r>
            <a:r>
              <a:rPr lang="cs-CZ" sz="2400" dirty="0" smtClean="0"/>
              <a:t> </a:t>
            </a:r>
            <a:r>
              <a:rPr lang="cs-CZ" sz="2400" dirty="0" err="1"/>
              <a:t>Sachertorte</a:t>
            </a:r>
            <a:endParaRPr lang="cs-CZ" sz="2400" dirty="0"/>
          </a:p>
          <a:p>
            <a:endParaRPr lang="cs-CZ" dirty="0"/>
          </a:p>
        </p:txBody>
      </p:sp>
      <p:pic>
        <p:nvPicPr>
          <p:cNvPr id="66564" name="Picture 4" descr="File:Sachertorte DSC030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4113076"/>
            <a:ext cx="3312368" cy="2484276"/>
          </a:xfrm>
          <a:prstGeom prst="rect">
            <a:avLst/>
          </a:prstGeom>
          <a:noFill/>
        </p:spPr>
      </p:pic>
      <p:pic>
        <p:nvPicPr>
          <p:cNvPr id="3074" name="Picture 2" descr="Soubor:Wiener-Schnitzel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221088"/>
            <a:ext cx="3384376" cy="248328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6000" dirty="0" smtClean="0"/>
              <a:t>  </a:t>
            </a:r>
            <a:r>
              <a:rPr lang="cs-CZ" sz="6000" dirty="0" err="1" smtClean="0"/>
              <a:t>Auf</a:t>
            </a:r>
            <a:r>
              <a:rPr lang="cs-CZ" sz="6000" dirty="0" smtClean="0"/>
              <a:t> </a:t>
            </a:r>
            <a:r>
              <a:rPr lang="cs-CZ" sz="6000" dirty="0" err="1" smtClean="0"/>
              <a:t>Wiedersehen</a:t>
            </a:r>
            <a:r>
              <a:rPr lang="cs-CZ" sz="6000" dirty="0" smtClean="0"/>
              <a:t> in </a:t>
            </a:r>
            <a:r>
              <a:rPr lang="cs-CZ" sz="6000" dirty="0" err="1" smtClean="0"/>
              <a:t>Wien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sz="5400" dirty="0"/>
          </a:p>
        </p:txBody>
      </p:sp>
      <p:pic>
        <p:nvPicPr>
          <p:cNvPr id="2050" name="Picture 2" descr="Letadlo_Spojených_arabských_emirátů.jpg (1412×849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68760"/>
            <a:ext cx="8661276" cy="532859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dirty="0" smtClean="0"/>
              <a:t>Použité zdroje:</a:t>
            </a:r>
            <a:endParaRPr lang="cs-CZ" sz="5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1200" dirty="0" smtClean="0"/>
              <a:t>http://upload.wikimedia.org/wikipedia/commons/thumb/0/03/Wien_3_Wappen.svg/607px-Wien_3_Wappen.svg.png</a:t>
            </a:r>
          </a:p>
          <a:p>
            <a:r>
              <a:rPr lang="cs-CZ" sz="1200" dirty="0" smtClean="0"/>
              <a:t>http://upload.wikimedia.org/wikipedia/commons/thumb/b/b4/Wien_Wappen.svg/200px-Wien_Wappen.svg.png</a:t>
            </a:r>
          </a:p>
          <a:p>
            <a:r>
              <a:rPr lang="cs-CZ" sz="1200" dirty="0" smtClean="0"/>
              <a:t>http://upload.wikimedia.org/wikipedia/commons/3/31/Vienna_-_Donaukanal.JPG</a:t>
            </a:r>
          </a:p>
          <a:p>
            <a:r>
              <a:rPr lang="cs-CZ" sz="1200" dirty="0" smtClean="0"/>
              <a:t>http://upload.wikimedia.org/wikipedia/commons/8/85/Franz_joseph1.jpg</a:t>
            </a:r>
          </a:p>
          <a:p>
            <a:r>
              <a:rPr lang="cs-CZ" sz="1200" dirty="0" smtClean="0"/>
              <a:t>http://upload.wikimedia.org/wikipedia/commons/thumb/9/91/Wien_Stefansdom_DSC02656.JPG/450px-Wien_Stefansdom_DSC02656.JPG</a:t>
            </a:r>
          </a:p>
          <a:p>
            <a:r>
              <a:rPr lang="cs-CZ" sz="1200" dirty="0" smtClean="0"/>
              <a:t>http://upload.wikimedia.org/wikipedia/commons/thumb/9/97/Sch%C3%B6nbrunnPalace.jpg/800px-Sch%C3%B6nbrunnPalace.jpg</a:t>
            </a:r>
          </a:p>
          <a:p>
            <a:r>
              <a:rPr lang="cs-CZ" sz="1200" dirty="0" smtClean="0"/>
              <a:t>http://upload.wikimedia.org/wikipedia/commons/a/a1/WienHofburg2.jpg</a:t>
            </a:r>
          </a:p>
          <a:p>
            <a:r>
              <a:rPr lang="cs-CZ" sz="1200" dirty="0" smtClean="0"/>
              <a:t>http://upload.wikimedia.org/wikipedia/commons/thumb/e/e5/Mariahilfer_Stra%C3%9Fe_70_I.jpg/800px-Mariahilfer_Stra%C3%9Fe_70_I.jpg</a:t>
            </a:r>
          </a:p>
          <a:p>
            <a:r>
              <a:rPr lang="cs-CZ" sz="1200" dirty="0" smtClean="0"/>
              <a:t>http://upload.wikimedia.org/wikipedia/commons/thumb/2/20/StateOperaViennaNightBackside.jpg/800px-StateOperaViennaNightBackside.jpg</a:t>
            </a:r>
          </a:p>
          <a:p>
            <a:r>
              <a:rPr lang="cs-CZ" sz="1200" dirty="0" smtClean="0"/>
              <a:t>http://upload.wikimedia.org/wikipedia/commons/thumb/9/9d/Wiener_Riesenrad_DSC02378.JPG/720px-Wiener_Riesenrad_DSC02378.JPG</a:t>
            </a:r>
          </a:p>
          <a:p>
            <a:r>
              <a:rPr lang="cs-CZ" sz="1200" dirty="0" smtClean="0"/>
              <a:t>http://upload.wikimedia.org/wikipedia/commons/thumb/a/ae/Wiener-Schnitzel02.jpg/800px-Wiener-Schnitzel02.jpg</a:t>
            </a:r>
          </a:p>
          <a:p>
            <a:r>
              <a:rPr lang="cs-CZ" sz="1200" dirty="0" smtClean="0"/>
              <a:t>http://upload.wikimedia.org/wikipedia/commons/thumb/b/b8/Sachertorte_DSC03027.JPG/800px-Sachertorte_DSC03027.JPG</a:t>
            </a:r>
          </a:p>
          <a:p>
            <a:r>
              <a:rPr lang="cs-CZ" sz="1200" dirty="0" smtClean="0"/>
              <a:t>http://upload.wikimedia.org/wikipedia/commons/thumb/4/49/Letadlo_Spojen%C3%BDch_arabsk%C3%BDch_emir%C3%A1t%C5%AF.jpg/800px-Letadlo_Spojen%C3%BDch_arabsk%C3%BDch_emir%C3%A1t%C5%AF.jpg</a:t>
            </a:r>
            <a:endParaRPr lang="cs-CZ" sz="1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-171400"/>
            <a:ext cx="9144000" cy="2376264"/>
          </a:xfrm>
        </p:spPr>
        <p:txBody>
          <a:bodyPr>
            <a:noAutofit/>
          </a:bodyPr>
          <a:lstStyle/>
          <a:p>
            <a:pPr algn="ctr"/>
            <a:r>
              <a:rPr lang="cs-CZ" sz="1600" cap="none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SADA č. 15</a:t>
            </a:r>
            <a:br>
              <a:rPr lang="cs-CZ" sz="1600" cap="none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cs-CZ" sz="1600" cap="none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sz="1600" cap="none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cs-CZ" sz="1600" cap="none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Identifikátor: VY_32_INOVACE_NJ.9.295</a:t>
            </a:r>
            <a:br>
              <a:rPr lang="cs-CZ" sz="1600" cap="none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cs-CZ" sz="1600" cap="none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sz="1600" cap="none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cs-CZ" sz="1600" cap="none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Vzdělávací oblast: Jazyk a jazyková komunikace</a:t>
            </a:r>
            <a:br>
              <a:rPr lang="cs-CZ" sz="1600" cap="none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cs-CZ" sz="1600" cap="none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sz="1600" cap="none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cs-CZ" sz="1600" cap="none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Vyučovací předmět: Německý jazyk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cs-CZ" sz="1600" dirty="0" smtClean="0">
                <a:latin typeface="Arial" pitchFamily="34" charset="0"/>
                <a:cs typeface="Arial" pitchFamily="34" charset="0"/>
              </a:rPr>
            </a:br>
            <a:r>
              <a:rPr lang="cs-CZ" sz="1600" dirty="0" smtClean="0">
                <a:solidFill>
                  <a:schemeClr val="tx1"/>
                </a:solidFill>
              </a:rPr>
              <a:t/>
            </a:r>
            <a:br>
              <a:rPr lang="cs-CZ" sz="1600" dirty="0" smtClean="0">
                <a:solidFill>
                  <a:schemeClr val="tx1"/>
                </a:solidFill>
              </a:rPr>
            </a:br>
            <a:endParaRPr lang="cs-CZ" sz="1600" b="0" dirty="0">
              <a:ln w="500">
                <a:noFill/>
              </a:ln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340768"/>
            <a:ext cx="8964488" cy="525658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cs-CZ" dirty="0" smtClean="0"/>
          </a:p>
          <a:p>
            <a:endParaRPr lang="cs-CZ" sz="17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1700" b="1" dirty="0" smtClean="0">
                <a:latin typeface="Arial" pitchFamily="34" charset="0"/>
                <a:cs typeface="Arial" pitchFamily="34" charset="0"/>
              </a:rPr>
              <a:t>Název:  </a:t>
            </a:r>
            <a:r>
              <a:rPr lang="cs-CZ" sz="1700" dirty="0" smtClean="0">
                <a:latin typeface="Arial" pitchFamily="34" charset="0"/>
                <a:cs typeface="Arial" pitchFamily="34" charset="0"/>
              </a:rPr>
              <a:t>Vídeň</a:t>
            </a:r>
          </a:p>
          <a:p>
            <a:r>
              <a:rPr lang="cs-CZ" sz="1700" b="1" dirty="0" smtClean="0">
                <a:latin typeface="Arial" pitchFamily="34" charset="0"/>
                <a:cs typeface="Arial" pitchFamily="34" charset="0"/>
              </a:rPr>
              <a:t>Autor:  </a:t>
            </a:r>
            <a:r>
              <a:rPr lang="cs-CZ" sz="1700" dirty="0" smtClean="0">
                <a:latin typeface="Arial" pitchFamily="34" charset="0"/>
                <a:cs typeface="Arial" pitchFamily="34" charset="0"/>
              </a:rPr>
              <a:t>Mgr. Lea Šmídová</a:t>
            </a:r>
          </a:p>
          <a:p>
            <a:r>
              <a:rPr lang="cs-CZ" sz="1700" b="1" dirty="0" smtClean="0">
                <a:latin typeface="Arial" pitchFamily="34" charset="0"/>
                <a:cs typeface="Arial" pitchFamily="34" charset="0"/>
              </a:rPr>
              <a:t>Anotace: </a:t>
            </a:r>
            <a:r>
              <a:rPr lang="cs-CZ" sz="1700" dirty="0" smtClean="0">
                <a:latin typeface="Arial" pitchFamily="34" charset="0"/>
                <a:cs typeface="Arial" pitchFamily="34" charset="0"/>
              </a:rPr>
              <a:t>Tento DUM seznamuje žáky s hlavním městem  Rakouska, s jeho pamětihodnostmi a turisticky zajímavými místy.</a:t>
            </a:r>
          </a:p>
          <a:p>
            <a:r>
              <a:rPr lang="cs-CZ" sz="1700" dirty="0" smtClean="0">
                <a:latin typeface="Arial" pitchFamily="34" charset="0"/>
                <a:cs typeface="Arial" pitchFamily="34" charset="0"/>
              </a:rPr>
              <a:t>Rozsah:  20 minut</a:t>
            </a:r>
          </a:p>
          <a:p>
            <a:r>
              <a:rPr lang="cs-CZ" sz="1700" dirty="0" smtClean="0">
                <a:latin typeface="Arial" pitchFamily="34" charset="0"/>
                <a:cs typeface="Arial" pitchFamily="34" charset="0"/>
              </a:rPr>
              <a:t>Pro prezentaci </a:t>
            </a:r>
            <a:r>
              <a:rPr lang="cs-CZ" sz="1700" dirty="0" err="1" smtClean="0">
                <a:latin typeface="Arial" pitchFamily="34" charset="0"/>
                <a:cs typeface="Arial" pitchFamily="34" charset="0"/>
              </a:rPr>
              <a:t>DUMu</a:t>
            </a:r>
            <a:r>
              <a:rPr lang="cs-CZ" sz="1700" dirty="0" smtClean="0">
                <a:latin typeface="Arial" pitchFamily="34" charset="0"/>
                <a:cs typeface="Arial" pitchFamily="34" charset="0"/>
              </a:rPr>
              <a:t> je nutný následující software: Microsoft PowerPoint</a:t>
            </a:r>
          </a:p>
          <a:p>
            <a:r>
              <a:rPr lang="cs-CZ" sz="1700" b="1" dirty="0" smtClean="0">
                <a:latin typeface="Arial" pitchFamily="34" charset="0"/>
                <a:cs typeface="Arial" pitchFamily="34" charset="0"/>
              </a:rPr>
              <a:t>Klíčová slova: </a:t>
            </a:r>
          </a:p>
          <a:p>
            <a:endParaRPr lang="cs-CZ" sz="1700" b="1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1700" b="1" dirty="0" smtClean="0">
                <a:latin typeface="Arial" pitchFamily="34" charset="0"/>
                <a:cs typeface="Arial" pitchFamily="34" charset="0"/>
              </a:rPr>
              <a:t>Ročník: </a:t>
            </a:r>
            <a:r>
              <a:rPr lang="cs-CZ" sz="1700" dirty="0" smtClean="0">
                <a:latin typeface="Arial" pitchFamily="34" charset="0"/>
                <a:cs typeface="Arial" pitchFamily="34" charset="0"/>
              </a:rPr>
              <a:t>9.</a:t>
            </a:r>
          </a:p>
          <a:p>
            <a:endParaRPr lang="cs-CZ" sz="1700" dirty="0" smtClean="0">
              <a:latin typeface="Arial" pitchFamily="34" charset="0"/>
              <a:cs typeface="Arial" pitchFamily="34" charset="0"/>
            </a:endParaRPr>
          </a:p>
          <a:p>
            <a:endParaRPr lang="cs-CZ" sz="17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1700" b="1" dirty="0" smtClean="0">
                <a:latin typeface="Arial" pitchFamily="34" charset="0"/>
                <a:cs typeface="Arial" pitchFamily="34" charset="0"/>
              </a:rPr>
              <a:t>Vzdělávací materiál byl vytvořen: </a:t>
            </a:r>
            <a:r>
              <a:rPr lang="cs-CZ" sz="1700" dirty="0" smtClean="0">
                <a:latin typeface="Arial" pitchFamily="34" charset="0"/>
                <a:cs typeface="Arial" pitchFamily="34" charset="0"/>
              </a:rPr>
              <a:t>10.10.2013</a:t>
            </a:r>
          </a:p>
          <a:p>
            <a:r>
              <a:rPr lang="cs-CZ" sz="1700" b="1" dirty="0" smtClean="0">
                <a:latin typeface="Arial" pitchFamily="34" charset="0"/>
                <a:cs typeface="Arial" pitchFamily="34" charset="0"/>
              </a:rPr>
              <a:t>Ověření ve výuce: </a:t>
            </a:r>
          </a:p>
          <a:p>
            <a:r>
              <a:rPr lang="cs-CZ" sz="1700" b="1" dirty="0" smtClean="0">
                <a:latin typeface="Arial" pitchFamily="34" charset="0"/>
                <a:cs typeface="Arial" pitchFamily="34" charset="0"/>
              </a:rPr>
              <a:t>Třída: </a:t>
            </a:r>
            <a:r>
              <a:rPr lang="cs-CZ" sz="1700" dirty="0" smtClean="0">
                <a:latin typeface="Arial" pitchFamily="34" charset="0"/>
                <a:cs typeface="Arial" pitchFamily="34" charset="0"/>
              </a:rPr>
              <a:t>IX.</a:t>
            </a:r>
          </a:p>
          <a:p>
            <a:r>
              <a:rPr lang="cs-CZ" sz="1700" b="1" dirty="0" smtClean="0">
                <a:latin typeface="Arial" pitchFamily="34" charset="0"/>
                <a:cs typeface="Arial" pitchFamily="34" charset="0"/>
              </a:rPr>
              <a:t>Datum: </a:t>
            </a:r>
            <a:r>
              <a:rPr lang="cs-CZ" sz="1700" dirty="0" smtClean="0">
                <a:latin typeface="Arial" pitchFamily="34" charset="0"/>
                <a:cs typeface="Arial" pitchFamily="34" charset="0"/>
              </a:rPr>
              <a:t>14.10.2013</a:t>
            </a:r>
          </a:p>
          <a:p>
            <a:r>
              <a:rPr lang="cs-CZ" sz="1700" b="1" dirty="0" smtClean="0">
                <a:latin typeface="Arial" pitchFamily="34" charset="0"/>
                <a:cs typeface="Arial" pitchFamily="34" charset="0"/>
              </a:rPr>
              <a:t>Vyučující: </a:t>
            </a:r>
            <a:r>
              <a:rPr lang="cs-CZ" sz="1700" dirty="0" smtClean="0">
                <a:latin typeface="Arial" pitchFamily="34" charset="0"/>
                <a:cs typeface="Arial" pitchFamily="34" charset="0"/>
              </a:rPr>
              <a:t>Mgr. Lea Šmídová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8000" dirty="0" err="1" smtClean="0">
                <a:solidFill>
                  <a:srgbClr val="C00000"/>
                </a:solidFill>
              </a:rPr>
              <a:t>Wien</a:t>
            </a:r>
            <a:endParaRPr lang="cs-CZ" sz="8000" dirty="0">
              <a:solidFill>
                <a:srgbClr val="C00000"/>
              </a:solidFill>
            </a:endParaRP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cs-CZ" sz="4400" dirty="0" err="1" smtClean="0">
                <a:solidFill>
                  <a:srgbClr val="FF0000"/>
                </a:solidFill>
              </a:rPr>
              <a:t>die</a:t>
            </a:r>
            <a:r>
              <a:rPr lang="cs-CZ" sz="4400" dirty="0" smtClean="0">
                <a:solidFill>
                  <a:srgbClr val="FF0000"/>
                </a:solidFill>
              </a:rPr>
              <a:t> </a:t>
            </a:r>
            <a:r>
              <a:rPr lang="cs-CZ" sz="4400" dirty="0" err="1" smtClean="0">
                <a:solidFill>
                  <a:srgbClr val="FF0000"/>
                </a:solidFill>
              </a:rPr>
              <a:t>Hauptstadt</a:t>
            </a:r>
            <a:r>
              <a:rPr lang="cs-CZ" sz="4400" dirty="0" smtClean="0">
                <a:solidFill>
                  <a:srgbClr val="FF0000"/>
                </a:solidFill>
              </a:rPr>
              <a:t>  </a:t>
            </a:r>
            <a:r>
              <a:rPr lang="cs-CZ" sz="4400" dirty="0" err="1" smtClean="0">
                <a:solidFill>
                  <a:srgbClr val="FF0000"/>
                </a:solidFill>
              </a:rPr>
              <a:t>von</a:t>
            </a:r>
            <a:r>
              <a:rPr lang="cs-CZ" sz="4400" dirty="0" smtClean="0">
                <a:solidFill>
                  <a:srgbClr val="FF0000"/>
                </a:solidFill>
              </a:rPr>
              <a:t> </a:t>
            </a:r>
            <a:r>
              <a:rPr lang="cs-CZ" sz="4400" dirty="0" err="1" smtClean="0">
                <a:solidFill>
                  <a:srgbClr val="FF0000"/>
                </a:solidFill>
              </a:rPr>
              <a:t>Österreich</a:t>
            </a:r>
            <a:endParaRPr lang="cs-CZ" sz="4400" dirty="0" smtClean="0">
              <a:solidFill>
                <a:srgbClr val="FF0000"/>
              </a:solidFill>
            </a:endParaRP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Wien</a:t>
            </a:r>
            <a:r>
              <a:rPr lang="cs-CZ" dirty="0"/>
              <a:t> - </a:t>
            </a:r>
            <a:r>
              <a:rPr lang="cs-CZ" dirty="0" err="1"/>
              <a:t>die</a:t>
            </a:r>
            <a:r>
              <a:rPr lang="cs-CZ" dirty="0"/>
              <a:t> </a:t>
            </a:r>
            <a:r>
              <a:rPr lang="cs-CZ" dirty="0" err="1"/>
              <a:t>Hauptstadt</a:t>
            </a:r>
            <a:r>
              <a:rPr lang="cs-CZ" dirty="0"/>
              <a:t> </a:t>
            </a:r>
            <a:r>
              <a:rPr lang="cs-CZ" dirty="0" err="1"/>
              <a:t>von</a:t>
            </a:r>
            <a:r>
              <a:rPr lang="cs-CZ" dirty="0"/>
              <a:t> </a:t>
            </a:r>
            <a:r>
              <a:rPr lang="cs-CZ" dirty="0" err="1" smtClean="0"/>
              <a:t>Österreich</a:t>
            </a:r>
            <a:r>
              <a:rPr lang="cs-CZ" dirty="0" smtClean="0"/>
              <a:t>   </a:t>
            </a:r>
          </a:p>
          <a:p>
            <a:r>
              <a:rPr lang="cs-CZ" dirty="0" err="1" smtClean="0"/>
              <a:t>liegt</a:t>
            </a:r>
            <a:r>
              <a:rPr lang="cs-CZ" dirty="0" smtClean="0"/>
              <a:t> </a:t>
            </a:r>
            <a:r>
              <a:rPr lang="cs-CZ" dirty="0"/>
              <a:t>in </a:t>
            </a:r>
            <a:r>
              <a:rPr lang="cs-CZ" dirty="0" err="1"/>
              <a:t>Mitteleuropa</a:t>
            </a:r>
            <a:endParaRPr lang="cs-CZ" dirty="0"/>
          </a:p>
          <a:p>
            <a:pPr lvl="0"/>
            <a:r>
              <a:rPr lang="cs-CZ" dirty="0" err="1"/>
              <a:t>die</a:t>
            </a:r>
            <a:r>
              <a:rPr lang="cs-CZ" dirty="0"/>
              <a:t> </a:t>
            </a:r>
            <a:r>
              <a:rPr lang="cs-CZ" dirty="0" err="1"/>
              <a:t>Amtsprache</a:t>
            </a:r>
            <a:r>
              <a:rPr lang="cs-CZ" dirty="0"/>
              <a:t> – </a:t>
            </a:r>
            <a:r>
              <a:rPr lang="cs-CZ" dirty="0" err="1"/>
              <a:t>Deutsch</a:t>
            </a:r>
            <a:endParaRPr lang="cs-CZ" dirty="0"/>
          </a:p>
          <a:p>
            <a:r>
              <a:rPr lang="cs-CZ" dirty="0"/>
              <a:t>1,7 </a:t>
            </a:r>
            <a:r>
              <a:rPr lang="cs-CZ" dirty="0" err="1"/>
              <a:t>Millionen</a:t>
            </a:r>
            <a:r>
              <a:rPr lang="cs-CZ" dirty="0"/>
              <a:t> </a:t>
            </a:r>
            <a:r>
              <a:rPr lang="cs-CZ" dirty="0" err="1" smtClean="0"/>
              <a:t>Einwohner</a:t>
            </a:r>
            <a:endParaRPr lang="cs-CZ" dirty="0" smtClean="0"/>
          </a:p>
          <a:p>
            <a:r>
              <a:rPr lang="cs-CZ" dirty="0" err="1" smtClean="0"/>
              <a:t>Landeswappen</a:t>
            </a:r>
            <a:r>
              <a:rPr lang="cs-CZ" dirty="0" smtClean="0"/>
              <a:t>:</a:t>
            </a:r>
            <a:endParaRPr lang="cs-CZ" dirty="0"/>
          </a:p>
          <a:p>
            <a:pPr>
              <a:buNone/>
            </a:pPr>
            <a:endParaRPr lang="cs-CZ" dirty="0"/>
          </a:p>
        </p:txBody>
      </p:sp>
      <p:pic>
        <p:nvPicPr>
          <p:cNvPr id="3074" name="Picture 2" descr="http://upload.wikimedia.org/wikipedia/commons/thumb/0/03/Wien_3_Wappen.svg/607px-Wien_3_Wappen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2492896"/>
            <a:ext cx="2520280" cy="2491216"/>
          </a:xfrm>
          <a:prstGeom prst="rect">
            <a:avLst/>
          </a:prstGeom>
          <a:noFill/>
        </p:spPr>
      </p:pic>
      <p:pic>
        <p:nvPicPr>
          <p:cNvPr id="3076" name="Picture 4" descr="Soubor:Wien Wappen.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4149080"/>
            <a:ext cx="1800200" cy="232861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Wien</a:t>
            </a:r>
            <a:r>
              <a:rPr lang="cs-CZ" dirty="0"/>
              <a:t>   - </a:t>
            </a:r>
            <a:r>
              <a:rPr lang="cs-CZ" dirty="0" err="1"/>
              <a:t>eine</a:t>
            </a:r>
            <a:r>
              <a:rPr lang="cs-CZ" dirty="0"/>
              <a:t> </a:t>
            </a:r>
            <a:r>
              <a:rPr lang="cs-CZ" dirty="0" err="1"/>
              <a:t>moderne</a:t>
            </a:r>
            <a:r>
              <a:rPr lang="cs-CZ" dirty="0"/>
              <a:t> </a:t>
            </a:r>
            <a:r>
              <a:rPr lang="cs-CZ" dirty="0" err="1" smtClean="0"/>
              <a:t>Stadt</a:t>
            </a:r>
            <a:endParaRPr lang="cs-CZ" dirty="0"/>
          </a:p>
          <a:p>
            <a:r>
              <a:rPr lang="cs-CZ" dirty="0" err="1" smtClean="0"/>
              <a:t>hohe</a:t>
            </a:r>
            <a:r>
              <a:rPr lang="cs-CZ" dirty="0" smtClean="0"/>
              <a:t> </a:t>
            </a:r>
            <a:r>
              <a:rPr lang="cs-CZ" dirty="0" err="1"/>
              <a:t>Lebensqualität</a:t>
            </a:r>
            <a:endParaRPr lang="cs-CZ" dirty="0"/>
          </a:p>
          <a:p>
            <a:pPr lvl="0"/>
            <a:r>
              <a:rPr lang="cs-CZ" dirty="0" err="1"/>
              <a:t>eines</a:t>
            </a:r>
            <a:r>
              <a:rPr lang="cs-CZ" dirty="0"/>
              <a:t> der </a:t>
            </a:r>
            <a:r>
              <a:rPr lang="cs-CZ" dirty="0" err="1"/>
              <a:t>neun</a:t>
            </a:r>
            <a:r>
              <a:rPr lang="cs-CZ" dirty="0"/>
              <a:t> </a:t>
            </a:r>
            <a:r>
              <a:rPr lang="cs-CZ" dirty="0" err="1"/>
              <a:t>österreichischen</a:t>
            </a:r>
            <a:r>
              <a:rPr lang="cs-CZ" dirty="0"/>
              <a:t> </a:t>
            </a:r>
            <a:r>
              <a:rPr lang="cs-CZ" dirty="0" err="1" smtClean="0"/>
              <a:t>Bundesländer</a:t>
            </a:r>
            <a:endParaRPr lang="cs-CZ" dirty="0"/>
          </a:p>
          <a:p>
            <a:pPr lvl="0"/>
            <a:r>
              <a:rPr lang="cs-CZ" dirty="0"/>
              <a:t>der </a:t>
            </a:r>
            <a:r>
              <a:rPr lang="cs-CZ" dirty="0" err="1"/>
              <a:t>Fluss</a:t>
            </a:r>
            <a:r>
              <a:rPr lang="cs-CZ" dirty="0"/>
              <a:t> </a:t>
            </a:r>
            <a:r>
              <a:rPr lang="cs-CZ" dirty="0" err="1"/>
              <a:t>Donau</a:t>
            </a:r>
            <a:endParaRPr lang="cs-CZ" dirty="0"/>
          </a:p>
          <a:p>
            <a:endParaRPr lang="cs-CZ" dirty="0"/>
          </a:p>
        </p:txBody>
      </p:sp>
      <p:pic>
        <p:nvPicPr>
          <p:cNvPr id="12290" name="Picture 2" descr="File:Vienna - Donauka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3356992"/>
            <a:ext cx="4476328" cy="334325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dirty="0" err="1" smtClean="0"/>
              <a:t>Geschichte</a:t>
            </a:r>
            <a:endParaRPr lang="cs-CZ" sz="5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Wien</a:t>
            </a:r>
            <a:r>
              <a:rPr lang="cs-CZ" dirty="0"/>
              <a:t>  - in der </a:t>
            </a:r>
            <a:r>
              <a:rPr lang="cs-CZ" dirty="0" err="1"/>
              <a:t>Zeit</a:t>
            </a:r>
            <a:r>
              <a:rPr lang="cs-CZ" dirty="0"/>
              <a:t>  </a:t>
            </a:r>
            <a:r>
              <a:rPr lang="cs-CZ" dirty="0" err="1"/>
              <a:t>Österreichisch</a:t>
            </a:r>
            <a:r>
              <a:rPr lang="cs-CZ" dirty="0"/>
              <a:t>-</a:t>
            </a:r>
            <a:r>
              <a:rPr lang="cs-CZ" dirty="0" err="1"/>
              <a:t>Ungarischen</a:t>
            </a:r>
            <a:r>
              <a:rPr lang="cs-CZ" dirty="0"/>
              <a:t> Monarchie(1867-1918)</a:t>
            </a:r>
          </a:p>
          <a:p>
            <a:pPr lvl="0"/>
            <a:r>
              <a:rPr lang="cs-CZ" dirty="0" err="1"/>
              <a:t>unter</a:t>
            </a:r>
            <a:r>
              <a:rPr lang="cs-CZ" dirty="0"/>
              <a:t> der </a:t>
            </a:r>
            <a:r>
              <a:rPr lang="cs-CZ" dirty="0" err="1"/>
              <a:t>Herrschaft</a:t>
            </a:r>
            <a:r>
              <a:rPr lang="cs-CZ" dirty="0"/>
              <a:t> </a:t>
            </a:r>
            <a:r>
              <a:rPr lang="cs-CZ" dirty="0" err="1"/>
              <a:t>von</a:t>
            </a:r>
            <a:r>
              <a:rPr lang="cs-CZ" dirty="0"/>
              <a:t> </a:t>
            </a:r>
            <a:endParaRPr lang="cs-CZ" dirty="0" smtClean="0"/>
          </a:p>
          <a:p>
            <a:pPr lvl="0">
              <a:buNone/>
            </a:pPr>
            <a:r>
              <a:rPr lang="cs-CZ" dirty="0" err="1" smtClean="0"/>
              <a:t>Kaiser</a:t>
            </a:r>
            <a:r>
              <a:rPr lang="cs-CZ" dirty="0"/>
              <a:t> </a:t>
            </a:r>
            <a:r>
              <a:rPr lang="cs-CZ" dirty="0" err="1"/>
              <a:t>Franz</a:t>
            </a:r>
            <a:r>
              <a:rPr lang="cs-CZ" dirty="0"/>
              <a:t> </a:t>
            </a:r>
            <a:r>
              <a:rPr lang="cs-CZ" dirty="0" err="1"/>
              <a:t>Joseph</a:t>
            </a:r>
            <a:r>
              <a:rPr lang="cs-CZ" dirty="0"/>
              <a:t> I</a:t>
            </a:r>
            <a:r>
              <a:rPr lang="cs-CZ" dirty="0" smtClean="0"/>
              <a:t>. - </a:t>
            </a:r>
            <a:r>
              <a:rPr lang="cs-CZ" dirty="0" err="1" smtClean="0"/>
              <a:t>eine</a:t>
            </a:r>
            <a:endParaRPr lang="cs-CZ" dirty="0" smtClean="0"/>
          </a:p>
          <a:p>
            <a:pPr lvl="0">
              <a:buNone/>
            </a:pPr>
            <a:r>
              <a:rPr lang="cs-CZ" dirty="0" err="1" smtClean="0"/>
              <a:t>Blütezeit</a:t>
            </a:r>
            <a:r>
              <a:rPr lang="cs-CZ" dirty="0" smtClean="0"/>
              <a:t> </a:t>
            </a:r>
            <a:r>
              <a:rPr lang="cs-CZ" dirty="0"/>
              <a:t>der </a:t>
            </a:r>
            <a:r>
              <a:rPr lang="cs-CZ" dirty="0" err="1"/>
              <a:t>Kunst</a:t>
            </a:r>
            <a:r>
              <a:rPr lang="cs-CZ" dirty="0"/>
              <a:t>, Kultur </a:t>
            </a:r>
            <a:r>
              <a:rPr lang="cs-CZ" dirty="0" err="1"/>
              <a:t>und</a:t>
            </a:r>
            <a:r>
              <a:rPr lang="cs-CZ" dirty="0"/>
              <a:t> </a:t>
            </a:r>
            <a:endParaRPr lang="cs-CZ" dirty="0" smtClean="0"/>
          </a:p>
          <a:p>
            <a:pPr lvl="0">
              <a:buNone/>
            </a:pPr>
            <a:r>
              <a:rPr lang="cs-CZ" dirty="0" smtClean="0"/>
              <a:t>Architektur</a:t>
            </a:r>
            <a:endParaRPr lang="cs-CZ" dirty="0"/>
          </a:p>
          <a:p>
            <a:endParaRPr lang="cs-CZ" dirty="0"/>
          </a:p>
        </p:txBody>
      </p:sp>
      <p:pic>
        <p:nvPicPr>
          <p:cNvPr id="11266" name="Picture 2" descr="File:Franz joseph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2564904"/>
            <a:ext cx="2520280" cy="416575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dirty="0" smtClean="0"/>
              <a:t>Der </a:t>
            </a:r>
            <a:r>
              <a:rPr lang="cs-CZ" sz="5400" dirty="0" err="1" smtClean="0"/>
              <a:t>Stephansdom</a:t>
            </a:r>
            <a:endParaRPr lang="cs-CZ" sz="5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</a:t>
            </a:r>
            <a:r>
              <a:rPr lang="cs-CZ" dirty="0" smtClean="0"/>
              <a:t>er</a:t>
            </a:r>
            <a:r>
              <a:rPr lang="cs-CZ" dirty="0"/>
              <a:t> </a:t>
            </a:r>
            <a:r>
              <a:rPr lang="cs-CZ" dirty="0" err="1"/>
              <a:t>Stephansdom</a:t>
            </a:r>
            <a:r>
              <a:rPr lang="cs-CZ" dirty="0"/>
              <a:t> </a:t>
            </a:r>
            <a:r>
              <a:rPr lang="cs-CZ" b="1" dirty="0"/>
              <a:t>- </a:t>
            </a:r>
            <a:r>
              <a:rPr lang="cs-CZ" dirty="0" smtClean="0"/>
              <a:t> </a:t>
            </a:r>
            <a:r>
              <a:rPr lang="cs-CZ" dirty="0" err="1"/>
              <a:t>seit</a:t>
            </a:r>
            <a:r>
              <a:rPr lang="cs-CZ" dirty="0"/>
              <a:t> </a:t>
            </a:r>
            <a:r>
              <a:rPr lang="cs-CZ" dirty="0" smtClean="0"/>
              <a:t>1365 </a:t>
            </a:r>
            <a:r>
              <a:rPr lang="cs-CZ" dirty="0" err="1" smtClean="0"/>
              <a:t>eine</a:t>
            </a:r>
            <a:r>
              <a:rPr lang="cs-CZ" dirty="0" smtClean="0"/>
              <a:t> </a:t>
            </a:r>
            <a:r>
              <a:rPr lang="cs-CZ" dirty="0" err="1"/>
              <a:t>Domkirche</a:t>
            </a:r>
            <a:r>
              <a:rPr lang="cs-CZ" dirty="0"/>
              <a:t> </a:t>
            </a:r>
          </a:p>
          <a:p>
            <a:pPr lvl="0"/>
            <a:r>
              <a:rPr lang="cs-CZ" dirty="0"/>
              <a:t>der Dom </a:t>
            </a:r>
            <a:r>
              <a:rPr lang="cs-CZ" dirty="0" err="1"/>
              <a:t>ist</a:t>
            </a:r>
            <a:r>
              <a:rPr lang="cs-CZ" dirty="0"/>
              <a:t> </a:t>
            </a:r>
            <a:r>
              <a:rPr lang="cs-CZ" dirty="0" err="1"/>
              <a:t>eines</a:t>
            </a:r>
            <a:r>
              <a:rPr lang="cs-CZ" dirty="0"/>
              <a:t> </a:t>
            </a:r>
            <a:r>
              <a:rPr lang="cs-CZ" dirty="0" smtClean="0"/>
              <a:t>der </a:t>
            </a:r>
          </a:p>
          <a:p>
            <a:pPr lvl="0">
              <a:buNone/>
            </a:pPr>
            <a:r>
              <a:rPr lang="cs-CZ" dirty="0" err="1" smtClean="0"/>
              <a:t>wichtigsten</a:t>
            </a:r>
            <a:r>
              <a:rPr lang="cs-CZ" dirty="0"/>
              <a:t> </a:t>
            </a:r>
            <a:r>
              <a:rPr lang="cs-CZ" dirty="0" err="1" smtClean="0"/>
              <a:t>gotischen</a:t>
            </a:r>
            <a:r>
              <a:rPr lang="cs-CZ" dirty="0"/>
              <a:t> </a:t>
            </a:r>
            <a:endParaRPr lang="cs-CZ" dirty="0" smtClean="0"/>
          </a:p>
          <a:p>
            <a:pPr lvl="0">
              <a:buNone/>
            </a:pPr>
            <a:r>
              <a:rPr lang="cs-CZ" dirty="0" err="1" smtClean="0"/>
              <a:t>Bauwerke</a:t>
            </a:r>
            <a:r>
              <a:rPr lang="cs-CZ" dirty="0" smtClean="0"/>
              <a:t> </a:t>
            </a:r>
            <a:r>
              <a:rPr lang="cs-CZ" dirty="0"/>
              <a:t>in </a:t>
            </a:r>
            <a:r>
              <a:rPr lang="cs-CZ" dirty="0" err="1"/>
              <a:t>Österreich</a:t>
            </a:r>
            <a:endParaRPr lang="cs-CZ" dirty="0"/>
          </a:p>
          <a:p>
            <a:endParaRPr lang="cs-CZ" dirty="0"/>
          </a:p>
        </p:txBody>
      </p:sp>
      <p:pic>
        <p:nvPicPr>
          <p:cNvPr id="9218" name="Picture 2" descr="Soubor:Wien Stefansdom DSC02656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2420888"/>
            <a:ext cx="3168352" cy="422446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dirty="0" err="1" smtClean="0"/>
              <a:t>Das</a:t>
            </a:r>
            <a:r>
              <a:rPr lang="cs-CZ" sz="5400" dirty="0" smtClean="0"/>
              <a:t> </a:t>
            </a:r>
            <a:r>
              <a:rPr lang="de-DE" sz="5400" dirty="0" smtClean="0"/>
              <a:t>Schloss Schönbrunn</a:t>
            </a:r>
            <a:endParaRPr lang="cs-CZ" sz="5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000" dirty="0"/>
              <a:t> </a:t>
            </a:r>
            <a:r>
              <a:rPr lang="de-DE" sz="2000" dirty="0" smtClean="0"/>
              <a:t>das</a:t>
            </a:r>
            <a:r>
              <a:rPr lang="de-DE" sz="2000" dirty="0"/>
              <a:t> Schloss Schönbrunn  </a:t>
            </a:r>
            <a:endParaRPr lang="cs-CZ" sz="2000" dirty="0"/>
          </a:p>
          <a:p>
            <a:pPr lvl="0"/>
            <a:r>
              <a:rPr lang="de-DE" sz="2000" dirty="0"/>
              <a:t>der </a:t>
            </a:r>
            <a:r>
              <a:rPr lang="cs-CZ" sz="2000" dirty="0" err="1" smtClean="0"/>
              <a:t>barocke</a:t>
            </a:r>
            <a:r>
              <a:rPr lang="cs-CZ" sz="2000" dirty="0" smtClean="0"/>
              <a:t> </a:t>
            </a:r>
            <a:r>
              <a:rPr lang="de-DE" sz="2000" dirty="0" smtClean="0"/>
              <a:t>Palast </a:t>
            </a:r>
            <a:r>
              <a:rPr lang="de-DE" sz="2000" dirty="0"/>
              <a:t>-  die Sommerresidenz des österreichischen Kaiserhauses </a:t>
            </a:r>
            <a:endParaRPr lang="cs-CZ" sz="2000" dirty="0"/>
          </a:p>
          <a:p>
            <a:pPr lvl="0"/>
            <a:r>
              <a:rPr lang="cs-CZ" sz="2000" dirty="0" smtClean="0"/>
              <a:t>d</a:t>
            </a:r>
            <a:r>
              <a:rPr lang="de-DE" sz="2000" dirty="0" err="1" smtClean="0"/>
              <a:t>as</a:t>
            </a:r>
            <a:r>
              <a:rPr lang="de-DE" sz="2000" dirty="0" smtClean="0"/>
              <a:t> </a:t>
            </a:r>
            <a:r>
              <a:rPr lang="de-DE" sz="2000" dirty="0"/>
              <a:t>Schloss ­und der  große Park sind seit 1996 Teil des </a:t>
            </a:r>
            <a:r>
              <a:rPr lang="de-DE" sz="2000" dirty="0" smtClean="0"/>
              <a:t>UNESCO-</a:t>
            </a:r>
            <a:r>
              <a:rPr lang="cs-CZ" sz="2000" dirty="0" err="1" smtClean="0"/>
              <a:t>Weltkulturerbes</a:t>
            </a:r>
            <a:endParaRPr lang="cs-CZ" sz="2000" dirty="0"/>
          </a:p>
          <a:p>
            <a:pPr lvl="0"/>
            <a:r>
              <a:rPr lang="de-DE" sz="2000" dirty="0"/>
              <a:t> die Hauptattraktion im Schlosspark ist der älteste Zoo der Welt „der </a:t>
            </a:r>
            <a:r>
              <a:rPr lang="cs-CZ" sz="2000" dirty="0" err="1" smtClean="0"/>
              <a:t>Tiergarten</a:t>
            </a:r>
            <a:r>
              <a:rPr lang="de-DE" sz="2000" dirty="0" smtClean="0"/>
              <a:t> Schönbrunn“</a:t>
            </a:r>
            <a:r>
              <a:rPr lang="de-DE" sz="2000" dirty="0"/>
              <a:t> </a:t>
            </a:r>
            <a:endParaRPr lang="cs-CZ" sz="2000" dirty="0"/>
          </a:p>
          <a:p>
            <a:endParaRPr lang="cs-CZ" dirty="0"/>
          </a:p>
        </p:txBody>
      </p:sp>
      <p:pic>
        <p:nvPicPr>
          <p:cNvPr id="8194" name="Picture 2" descr="File:SchönbrunnPala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4077072"/>
            <a:ext cx="3888432" cy="25712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dirty="0" smtClean="0"/>
              <a:t>Die Hofburg</a:t>
            </a:r>
            <a:endParaRPr lang="cs-CZ" sz="5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sz="2200" dirty="0" err="1"/>
              <a:t>die</a:t>
            </a:r>
            <a:r>
              <a:rPr lang="cs-CZ" sz="2200" dirty="0"/>
              <a:t> Hofburg </a:t>
            </a:r>
            <a:r>
              <a:rPr lang="cs-CZ" sz="2200" dirty="0" err="1"/>
              <a:t>zu</a:t>
            </a:r>
            <a:r>
              <a:rPr lang="cs-CZ" sz="2200" dirty="0"/>
              <a:t> </a:t>
            </a:r>
            <a:r>
              <a:rPr lang="cs-CZ" sz="2200" dirty="0" err="1"/>
              <a:t>Wien</a:t>
            </a:r>
            <a:r>
              <a:rPr lang="cs-CZ" sz="2200" dirty="0"/>
              <a:t> </a:t>
            </a:r>
            <a:r>
              <a:rPr lang="cs-CZ" sz="2200" dirty="0" err="1"/>
              <a:t>war</a:t>
            </a:r>
            <a:r>
              <a:rPr lang="cs-CZ" sz="2200" dirty="0"/>
              <a:t> </a:t>
            </a:r>
            <a:r>
              <a:rPr lang="cs-CZ" sz="2200" dirty="0" err="1"/>
              <a:t>vom</a:t>
            </a:r>
            <a:r>
              <a:rPr lang="cs-CZ" sz="2200" dirty="0"/>
              <a:t> 13. </a:t>
            </a:r>
            <a:r>
              <a:rPr lang="cs-CZ" sz="2200" dirty="0" err="1"/>
              <a:t>Jahrhundert</a:t>
            </a:r>
            <a:r>
              <a:rPr lang="cs-CZ" sz="2200" dirty="0"/>
              <a:t> bis 1918 (</a:t>
            </a:r>
            <a:r>
              <a:rPr lang="cs-CZ" sz="2200" dirty="0" err="1"/>
              <a:t>mit</a:t>
            </a:r>
            <a:r>
              <a:rPr lang="cs-CZ" sz="2200" dirty="0"/>
              <a:t> </a:t>
            </a:r>
            <a:r>
              <a:rPr lang="cs-CZ" sz="2200" dirty="0" err="1"/>
              <a:t>Unterbrechungen</a:t>
            </a:r>
            <a:r>
              <a:rPr lang="cs-CZ" sz="2200" dirty="0"/>
              <a:t>) </a:t>
            </a:r>
            <a:r>
              <a:rPr lang="cs-CZ" sz="2200" dirty="0" err="1"/>
              <a:t>die</a:t>
            </a:r>
            <a:r>
              <a:rPr lang="cs-CZ" sz="2200" dirty="0"/>
              <a:t> </a:t>
            </a:r>
            <a:r>
              <a:rPr lang="cs-CZ" sz="2200" dirty="0" err="1"/>
              <a:t>Residenz</a:t>
            </a:r>
            <a:r>
              <a:rPr lang="cs-CZ" sz="2200" dirty="0"/>
              <a:t> der </a:t>
            </a:r>
            <a:r>
              <a:rPr lang="cs-CZ" sz="2200" dirty="0" err="1"/>
              <a:t>Habsburger</a:t>
            </a:r>
            <a:r>
              <a:rPr lang="cs-CZ" sz="2200" dirty="0"/>
              <a:t> in </a:t>
            </a:r>
            <a:r>
              <a:rPr lang="cs-CZ" sz="2200" dirty="0" err="1"/>
              <a:t>Wien</a:t>
            </a:r>
            <a:endParaRPr lang="cs-CZ" sz="2200" dirty="0"/>
          </a:p>
          <a:p>
            <a:pPr lvl="0"/>
            <a:r>
              <a:rPr lang="cs-CZ" sz="2200" dirty="0"/>
              <a:t> </a:t>
            </a:r>
            <a:r>
              <a:rPr lang="cs-CZ" sz="2200" dirty="0" err="1"/>
              <a:t>Seit</a:t>
            </a:r>
            <a:r>
              <a:rPr lang="cs-CZ" sz="2200" dirty="0"/>
              <a:t> 1945 </a:t>
            </a:r>
            <a:r>
              <a:rPr lang="cs-CZ" sz="2200" dirty="0" err="1"/>
              <a:t>ist</a:t>
            </a:r>
            <a:r>
              <a:rPr lang="cs-CZ" sz="2200" dirty="0"/>
              <a:t> </a:t>
            </a:r>
            <a:r>
              <a:rPr lang="cs-CZ" sz="2200" dirty="0" err="1"/>
              <a:t>sie</a:t>
            </a:r>
            <a:r>
              <a:rPr lang="cs-CZ" sz="2200" dirty="0"/>
              <a:t> der </a:t>
            </a:r>
            <a:r>
              <a:rPr lang="cs-CZ" sz="2200" dirty="0" err="1"/>
              <a:t>Amtssitz</a:t>
            </a:r>
            <a:r>
              <a:rPr lang="cs-CZ" sz="2200" dirty="0"/>
              <a:t> des </a:t>
            </a:r>
            <a:r>
              <a:rPr lang="cs-CZ" sz="2200" dirty="0" err="1"/>
              <a:t>Österreichischen</a:t>
            </a:r>
            <a:r>
              <a:rPr lang="cs-CZ" sz="2200" dirty="0"/>
              <a:t> </a:t>
            </a:r>
            <a:r>
              <a:rPr lang="cs-CZ" sz="2200" dirty="0" err="1"/>
              <a:t>Bundespräsidenten</a:t>
            </a:r>
            <a:endParaRPr lang="cs-CZ" sz="2200" dirty="0"/>
          </a:p>
          <a:p>
            <a:pPr lvl="0"/>
            <a:r>
              <a:rPr lang="cs-CZ" sz="2200" dirty="0"/>
              <a:t> in </a:t>
            </a:r>
            <a:r>
              <a:rPr lang="cs-CZ" sz="2200" dirty="0" err="1"/>
              <a:t>ihr</a:t>
            </a:r>
            <a:r>
              <a:rPr lang="cs-CZ" sz="2200" dirty="0"/>
              <a:t> </a:t>
            </a:r>
            <a:r>
              <a:rPr lang="cs-CZ" sz="2200" dirty="0" err="1"/>
              <a:t>sind</a:t>
            </a:r>
            <a:r>
              <a:rPr lang="cs-CZ" sz="2200" dirty="0"/>
              <a:t> der </a:t>
            </a:r>
            <a:r>
              <a:rPr lang="cs-CZ" sz="2200" dirty="0" err="1"/>
              <a:t>größte</a:t>
            </a:r>
            <a:r>
              <a:rPr lang="cs-CZ" sz="2200" dirty="0"/>
              <a:t> </a:t>
            </a:r>
            <a:r>
              <a:rPr lang="cs-CZ" sz="2200" dirty="0" err="1"/>
              <a:t>Teil</a:t>
            </a:r>
            <a:r>
              <a:rPr lang="cs-CZ" sz="2200" dirty="0"/>
              <a:t> der </a:t>
            </a:r>
            <a:r>
              <a:rPr lang="cs-CZ" sz="2200" dirty="0" err="1" smtClean="0"/>
              <a:t>Österreichischen</a:t>
            </a:r>
            <a:r>
              <a:rPr lang="cs-CZ" sz="2200" dirty="0" smtClean="0"/>
              <a:t> </a:t>
            </a:r>
            <a:r>
              <a:rPr lang="cs-CZ" sz="2200" dirty="0" err="1" smtClean="0"/>
              <a:t>Nationalbibliothek</a:t>
            </a:r>
            <a:endParaRPr lang="cs-CZ" sz="2200" dirty="0"/>
          </a:p>
          <a:p>
            <a:pPr lvl="0"/>
            <a:r>
              <a:rPr lang="cs-CZ" sz="2200" dirty="0" err="1"/>
              <a:t>sowie</a:t>
            </a:r>
            <a:r>
              <a:rPr lang="cs-CZ" sz="2200" dirty="0"/>
              <a:t> </a:t>
            </a:r>
            <a:r>
              <a:rPr lang="cs-CZ" sz="2200" dirty="0" err="1"/>
              <a:t>verschiedene</a:t>
            </a:r>
            <a:r>
              <a:rPr lang="cs-CZ" sz="2200" dirty="0"/>
              <a:t> </a:t>
            </a:r>
            <a:r>
              <a:rPr lang="cs-CZ" sz="2200" dirty="0" err="1"/>
              <a:t>Museen</a:t>
            </a:r>
            <a:r>
              <a:rPr lang="cs-CZ" sz="2200" dirty="0"/>
              <a:t> </a:t>
            </a:r>
            <a:endParaRPr lang="cs-CZ" sz="2200" dirty="0" smtClean="0"/>
          </a:p>
          <a:p>
            <a:pPr lvl="0">
              <a:buNone/>
            </a:pPr>
            <a:r>
              <a:rPr lang="cs-CZ" sz="2200" dirty="0" smtClean="0"/>
              <a:t>(</a:t>
            </a:r>
            <a:r>
              <a:rPr lang="cs-CZ" sz="2200" dirty="0" err="1"/>
              <a:t>darunter</a:t>
            </a:r>
            <a:r>
              <a:rPr lang="cs-CZ" sz="2200" dirty="0"/>
              <a:t> </a:t>
            </a:r>
            <a:r>
              <a:rPr lang="cs-CZ" sz="2200" dirty="0" err="1"/>
              <a:t>die</a:t>
            </a:r>
            <a:r>
              <a:rPr lang="cs-CZ" sz="2200" dirty="0"/>
              <a:t> Albertina) </a:t>
            </a:r>
            <a:r>
              <a:rPr lang="cs-CZ" sz="2200" dirty="0" err="1"/>
              <a:t>und</a:t>
            </a:r>
            <a:r>
              <a:rPr lang="cs-CZ" sz="2200" dirty="0"/>
              <a:t> </a:t>
            </a:r>
            <a:r>
              <a:rPr lang="cs-CZ" sz="2200" dirty="0" err="1" smtClean="0"/>
              <a:t>auch</a:t>
            </a:r>
            <a:endParaRPr lang="cs-CZ" sz="2200" dirty="0"/>
          </a:p>
          <a:p>
            <a:pPr lvl="0">
              <a:buNone/>
            </a:pPr>
            <a:r>
              <a:rPr lang="cs-CZ" sz="2200" dirty="0" err="1" smtClean="0"/>
              <a:t>das</a:t>
            </a:r>
            <a:r>
              <a:rPr lang="cs-CZ" sz="2200" dirty="0"/>
              <a:t> </a:t>
            </a:r>
            <a:r>
              <a:rPr lang="cs-CZ" sz="2200" dirty="0" err="1"/>
              <a:t>Bundesdenkmalamt</a:t>
            </a:r>
            <a:r>
              <a:rPr lang="cs-CZ" sz="2200" dirty="0"/>
              <a:t> </a:t>
            </a:r>
            <a:r>
              <a:rPr lang="cs-CZ" sz="2200" dirty="0" err="1"/>
              <a:t>untergebracht</a:t>
            </a:r>
            <a:endParaRPr lang="cs-CZ" sz="2200" dirty="0"/>
          </a:p>
          <a:p>
            <a:endParaRPr lang="cs-CZ" dirty="0"/>
          </a:p>
        </p:txBody>
      </p:sp>
      <p:pic>
        <p:nvPicPr>
          <p:cNvPr id="7170" name="Picture 2" descr="File:WienHofbur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27576" y="3861048"/>
            <a:ext cx="3816424" cy="28623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829</TotalTime>
  <Words>277</Words>
  <Application>Microsoft Office PowerPoint</Application>
  <PresentationFormat>Předvádění na obrazovce (4:3)</PresentationFormat>
  <Paragraphs>90</Paragraphs>
  <Slides>15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Tok</vt:lpstr>
      <vt:lpstr>                     </vt:lpstr>
      <vt:lpstr>SADA č. 15  Identifikátor: VY_32_INOVACE_NJ.9.295  Vzdělávací oblast: Jazyk a jazyková komunikace  Vyučovací předmět: Německý jazyk  </vt:lpstr>
      <vt:lpstr>Wien</vt:lpstr>
      <vt:lpstr>Snímek 4</vt:lpstr>
      <vt:lpstr>Snímek 5</vt:lpstr>
      <vt:lpstr>Geschichte</vt:lpstr>
      <vt:lpstr>Der Stephansdom</vt:lpstr>
      <vt:lpstr>Das Schloss Schönbrunn</vt:lpstr>
      <vt:lpstr>Die Hofburg</vt:lpstr>
      <vt:lpstr>Wiener Staatsoper</vt:lpstr>
      <vt:lpstr>Die Mariahilfer Straße</vt:lpstr>
      <vt:lpstr>Der Prater</vt:lpstr>
      <vt:lpstr>Die Küche</vt:lpstr>
      <vt:lpstr>  Auf Wiedersehen in Wien </vt:lpstr>
      <vt:lpstr>Použité zdroje: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Wien</dc:title>
  <dc:creator>Uzivatel</dc:creator>
  <cp:lastModifiedBy>Uzivatel</cp:lastModifiedBy>
  <cp:revision>87</cp:revision>
  <dcterms:created xsi:type="dcterms:W3CDTF">2013-04-29T14:38:02Z</dcterms:created>
  <dcterms:modified xsi:type="dcterms:W3CDTF">2014-08-25T19:24:58Z</dcterms:modified>
</cp:coreProperties>
</file>