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D94FCE-D727-4D07-A0B3-0B383782AC3C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9BA88FD-479E-4344-8E4E-8EDD82DB6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1236662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843808" y="1844824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PROJEKT EU - PENÍZE ŠKOLÁM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2492896"/>
          <a:ext cx="82809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864"/>
                <a:gridCol w="50030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CZ.1.07/1.4.00/21.3313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Moderní škola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Šablona III/2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40770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Tento materiál byl vytvořen v rámci projektu Operačního programu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Vzdělávání pro konkurenceschopnost.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85184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2</a:t>
            </a:r>
            <a:r>
              <a:rPr lang="cs-CZ" sz="4400" dirty="0" smtClean="0">
                <a:solidFill>
                  <a:srgbClr val="7030A0"/>
                </a:solidFill>
              </a:rPr>
              <a:t>) </a:t>
            </a:r>
            <a:r>
              <a:rPr lang="cs-CZ" sz="4400" dirty="0" err="1" smtClean="0">
                <a:solidFill>
                  <a:srgbClr val="7030A0"/>
                </a:solidFill>
              </a:rPr>
              <a:t>das</a:t>
            </a:r>
            <a:r>
              <a:rPr lang="cs-CZ" sz="4400" dirty="0" smtClean="0">
                <a:solidFill>
                  <a:srgbClr val="7030A0"/>
                </a:solidFill>
              </a:rPr>
              <a:t>  </a:t>
            </a:r>
            <a:r>
              <a:rPr lang="cs-CZ" sz="4400" dirty="0" err="1" smtClean="0">
                <a:solidFill>
                  <a:srgbClr val="7030A0"/>
                </a:solidFill>
              </a:rPr>
              <a:t>Rote</a:t>
            </a:r>
            <a:r>
              <a:rPr lang="cs-CZ" sz="4400" dirty="0" smtClean="0">
                <a:solidFill>
                  <a:srgbClr val="7030A0"/>
                </a:solidFill>
              </a:rPr>
              <a:t> </a:t>
            </a:r>
            <a:r>
              <a:rPr lang="cs-CZ" sz="4400" dirty="0" err="1" smtClean="0">
                <a:solidFill>
                  <a:srgbClr val="7030A0"/>
                </a:solidFill>
              </a:rPr>
              <a:t>Kreuz</a:t>
            </a:r>
            <a:endParaRPr lang="cs-CZ" sz="4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 err="1" smtClean="0"/>
              <a:t>Im</a:t>
            </a:r>
            <a:r>
              <a:rPr lang="cs-CZ" sz="3200" dirty="0" smtClean="0"/>
              <a:t> </a:t>
            </a:r>
            <a:r>
              <a:rPr lang="cs-CZ" sz="3200" dirty="0" err="1" smtClean="0"/>
              <a:t>Jahre</a:t>
            </a:r>
            <a:r>
              <a:rPr lang="cs-CZ" sz="3200" dirty="0" smtClean="0"/>
              <a:t> 1866 in Bern </a:t>
            </a:r>
            <a:r>
              <a:rPr lang="cs-CZ" sz="3200" dirty="0" err="1" smtClean="0"/>
              <a:t>gegründet</a:t>
            </a:r>
            <a:r>
              <a:rPr lang="cs-CZ" sz="3200" dirty="0" smtClean="0"/>
              <a:t> (</a:t>
            </a:r>
            <a:r>
              <a:rPr lang="cs-CZ" sz="3200" dirty="0" err="1" smtClean="0"/>
              <a:t>als</a:t>
            </a:r>
            <a:r>
              <a:rPr lang="cs-CZ" sz="3200" dirty="0" smtClean="0"/>
              <a:t> </a:t>
            </a:r>
            <a:r>
              <a:rPr lang="cs-CZ" sz="3200" dirty="0" err="1" smtClean="0"/>
              <a:t>das</a:t>
            </a:r>
            <a:r>
              <a:rPr lang="cs-CZ" sz="3200" dirty="0" smtClean="0"/>
              <a:t> </a:t>
            </a:r>
            <a:r>
              <a:rPr lang="cs-CZ" sz="3200" dirty="0" err="1" smtClean="0"/>
              <a:t>nationale</a:t>
            </a:r>
            <a:r>
              <a:rPr lang="cs-CZ" sz="3200" dirty="0" smtClean="0"/>
              <a:t> </a:t>
            </a:r>
            <a:r>
              <a:rPr lang="cs-CZ" sz="3200" dirty="0" err="1" smtClean="0"/>
              <a:t>Rotkreuz</a:t>
            </a:r>
            <a:r>
              <a:rPr lang="cs-CZ" sz="3200" dirty="0" smtClean="0"/>
              <a:t> – </a:t>
            </a:r>
            <a:r>
              <a:rPr lang="cs-CZ" sz="3200" dirty="0" err="1" smtClean="0"/>
              <a:t>Gesellschaft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22530" name="Picture 2" descr="Soubor:Flag of Switzer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924528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7030A0"/>
                </a:solidFill>
              </a:rPr>
              <a:t>3) </a:t>
            </a:r>
            <a:r>
              <a:rPr lang="cs-CZ" sz="4400" dirty="0" err="1" smtClean="0">
                <a:solidFill>
                  <a:srgbClr val="7030A0"/>
                </a:solidFill>
              </a:rPr>
              <a:t>Müesli</a:t>
            </a:r>
            <a:endParaRPr lang="cs-CZ" sz="4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„</a:t>
            </a:r>
            <a:r>
              <a:rPr lang="cs-CZ" sz="2800" dirty="0" err="1" smtClean="0"/>
              <a:t>Birchermüesli</a:t>
            </a:r>
            <a:r>
              <a:rPr lang="cs-CZ" sz="2800" dirty="0" smtClean="0"/>
              <a:t>“</a:t>
            </a:r>
          </a:p>
          <a:p>
            <a:r>
              <a:rPr lang="cs-CZ" sz="2800" dirty="0" err="1" smtClean="0"/>
              <a:t>eine</a:t>
            </a:r>
            <a:r>
              <a:rPr lang="cs-CZ" sz="2800" dirty="0" smtClean="0"/>
              <a:t> </a:t>
            </a:r>
            <a:r>
              <a:rPr lang="cs-CZ" sz="2800" dirty="0" err="1" smtClean="0"/>
              <a:t>schweizerische</a:t>
            </a:r>
            <a:r>
              <a:rPr lang="cs-CZ" sz="2800" dirty="0" smtClean="0"/>
              <a:t>  </a:t>
            </a:r>
            <a:r>
              <a:rPr lang="cs-CZ" sz="2800" dirty="0" err="1" smtClean="0"/>
              <a:t>Spezialität</a:t>
            </a:r>
            <a:r>
              <a:rPr lang="cs-CZ" sz="2800" dirty="0" smtClean="0"/>
              <a:t> (</a:t>
            </a:r>
            <a:r>
              <a:rPr lang="cs-CZ" sz="2800" dirty="0" err="1" smtClean="0"/>
              <a:t>wurde</a:t>
            </a:r>
            <a:r>
              <a:rPr lang="cs-CZ" sz="2800" dirty="0" smtClean="0"/>
              <a:t> </a:t>
            </a:r>
            <a:r>
              <a:rPr lang="cs-CZ" sz="2800" dirty="0" err="1" smtClean="0"/>
              <a:t>vom</a:t>
            </a:r>
            <a:r>
              <a:rPr lang="cs-CZ" sz="2800" dirty="0" smtClean="0"/>
              <a:t> </a:t>
            </a:r>
            <a:r>
              <a:rPr lang="cs-CZ" sz="2800" dirty="0" err="1" smtClean="0"/>
              <a:t>Arzt</a:t>
            </a:r>
            <a:r>
              <a:rPr lang="cs-CZ" sz="2800" dirty="0" smtClean="0"/>
              <a:t> </a:t>
            </a:r>
            <a:r>
              <a:rPr lang="cs-CZ" sz="2800" dirty="0" err="1" smtClean="0"/>
              <a:t>Maximilian</a:t>
            </a:r>
            <a:r>
              <a:rPr lang="cs-CZ" sz="2800" dirty="0" smtClean="0"/>
              <a:t> Oskar </a:t>
            </a:r>
            <a:r>
              <a:rPr lang="cs-CZ" sz="2800" dirty="0" err="1" smtClean="0"/>
              <a:t>Bircher</a:t>
            </a:r>
            <a:r>
              <a:rPr lang="cs-CZ" sz="2800" dirty="0" smtClean="0"/>
              <a:t> – </a:t>
            </a:r>
            <a:r>
              <a:rPr lang="cs-CZ" sz="2800" dirty="0" err="1" smtClean="0"/>
              <a:t>Benner</a:t>
            </a:r>
            <a:r>
              <a:rPr lang="cs-CZ" sz="2800" dirty="0" smtClean="0"/>
              <a:t> </a:t>
            </a:r>
            <a:r>
              <a:rPr lang="cs-CZ" sz="3200" dirty="0" err="1" smtClean="0"/>
              <a:t>entwickelt</a:t>
            </a:r>
            <a:r>
              <a:rPr lang="cs-CZ" sz="3200" dirty="0" smtClean="0"/>
              <a:t>)e</a:t>
            </a:r>
            <a:endParaRPr lang="cs-CZ" sz="3200" dirty="0"/>
          </a:p>
        </p:txBody>
      </p:sp>
      <p:pic>
        <p:nvPicPr>
          <p:cNvPr id="21506" name="Picture 2" descr="Soubor:Bircher-Benner Bad Homburg B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01616"/>
            <a:ext cx="2592288" cy="3456384"/>
          </a:xfrm>
          <a:prstGeom prst="rect">
            <a:avLst/>
          </a:prstGeom>
          <a:noFill/>
        </p:spPr>
      </p:pic>
      <p:pic>
        <p:nvPicPr>
          <p:cNvPr id="21508" name="Picture 4" descr="Soubor:Mues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07137"/>
            <a:ext cx="3600400" cy="345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tx1"/>
                </a:solidFill>
              </a:rPr>
              <a:t>Použité zdroje</a:t>
            </a:r>
            <a:r>
              <a:rPr lang="cs-CZ" sz="1600" dirty="0" smtClean="0"/>
              <a:t>: 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600" dirty="0" smtClean="0"/>
              <a:t>http://upload.wikimedia.org/wikipedia/commons/thumb/0/0b/Toblerone_Bars.jpg/800px-Toblerone_Bars.jpg</a:t>
            </a:r>
          </a:p>
          <a:p>
            <a:r>
              <a:rPr lang="cs-CZ" sz="1600" dirty="0" smtClean="0"/>
              <a:t>http</a:t>
            </a:r>
            <a:r>
              <a:rPr lang="cs-CZ" sz="1600" dirty="0" smtClean="0"/>
              <a:t>://www.</a:t>
            </a:r>
            <a:r>
              <a:rPr lang="cs-CZ" sz="1600" dirty="0" err="1" smtClean="0"/>
              <a:t>kaloricketabulky.cz</a:t>
            </a:r>
            <a:r>
              <a:rPr lang="cs-CZ" sz="1600" dirty="0" smtClean="0"/>
              <a:t>/fotografie-</a:t>
            </a:r>
            <a:r>
              <a:rPr lang="cs-CZ" sz="1600" dirty="0" err="1" smtClean="0"/>
              <a:t>velka</a:t>
            </a:r>
            <a:r>
              <a:rPr lang="cs-CZ" sz="1600" dirty="0" smtClean="0"/>
              <a:t>/57f993a9deca3310/</a:t>
            </a:r>
            <a:r>
              <a:rPr lang="cs-CZ" sz="1600" dirty="0" err="1" smtClean="0"/>
              <a:t>milka</a:t>
            </a:r>
            <a:r>
              <a:rPr lang="cs-CZ" sz="1600" dirty="0" smtClean="0"/>
              <a:t>-</a:t>
            </a:r>
            <a:r>
              <a:rPr lang="cs-CZ" sz="1600" dirty="0" err="1" smtClean="0"/>
              <a:t>cokolada</a:t>
            </a:r>
            <a:r>
              <a:rPr lang="cs-CZ" sz="1600" dirty="0" smtClean="0"/>
              <a:t>-</a:t>
            </a:r>
            <a:r>
              <a:rPr lang="cs-CZ" sz="1600" dirty="0" err="1" smtClean="0"/>
              <a:t>bunte</a:t>
            </a:r>
            <a:r>
              <a:rPr lang="cs-CZ" sz="1600" dirty="0" smtClean="0"/>
              <a:t>-</a:t>
            </a:r>
            <a:r>
              <a:rPr lang="cs-CZ" sz="1600" dirty="0" err="1" smtClean="0"/>
              <a:t>kakaolinsen.jpg</a:t>
            </a:r>
            <a:endParaRPr lang="cs-CZ" sz="1600" dirty="0" smtClean="0"/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nestleprofessional.com</a:t>
            </a:r>
            <a:r>
              <a:rPr lang="cs-CZ" sz="1600" dirty="0" smtClean="0"/>
              <a:t>/</a:t>
            </a:r>
            <a:r>
              <a:rPr lang="cs-CZ" sz="1600" dirty="0" err="1" smtClean="0"/>
              <a:t>australia</a:t>
            </a:r>
            <a:r>
              <a:rPr lang="cs-CZ" sz="1600" dirty="0" smtClean="0"/>
              <a:t>/</a:t>
            </a:r>
            <a:r>
              <a:rPr lang="cs-CZ" sz="1600" dirty="0" err="1" smtClean="0"/>
              <a:t>en</a:t>
            </a:r>
            <a:r>
              <a:rPr lang="cs-CZ" sz="1600" dirty="0" smtClean="0"/>
              <a:t>/</a:t>
            </a:r>
            <a:r>
              <a:rPr lang="cs-CZ" sz="1600" dirty="0" err="1" smtClean="0"/>
              <a:t>PublishingImages</a:t>
            </a:r>
            <a:r>
              <a:rPr lang="cs-CZ" sz="1600" dirty="0" smtClean="0"/>
              <a:t>/</a:t>
            </a:r>
            <a:r>
              <a:rPr lang="cs-CZ" sz="1600" dirty="0" err="1" smtClean="0"/>
              <a:t>Black</a:t>
            </a:r>
            <a:r>
              <a:rPr lang="cs-CZ" sz="1600" dirty="0" smtClean="0"/>
              <a:t>%20Box%20Images/547%20x%20230%20Static%20Images/</a:t>
            </a:r>
            <a:r>
              <a:rPr lang="cs-CZ" sz="1600" dirty="0" err="1" smtClean="0"/>
              <a:t>nescafe.jpg</a:t>
            </a:r>
            <a:endParaRPr lang="cs-CZ" sz="1600" dirty="0" smtClean="0"/>
          </a:p>
          <a:p>
            <a:r>
              <a:rPr lang="cs-CZ" sz="1600" dirty="0" smtClean="0"/>
              <a:t>http://upload.wikimedia.org/wikipedia/commons/b/bd/UBS_299ParkAveVertical.jpg</a:t>
            </a:r>
          </a:p>
          <a:p>
            <a:r>
              <a:rPr lang="cs-CZ" sz="1600" dirty="0" smtClean="0"/>
              <a:t>http://upload.wikimedia.org/wikipedia/commons/7/7f/Raclette2.jpg</a:t>
            </a:r>
          </a:p>
          <a:p>
            <a:r>
              <a:rPr lang="cs-CZ" sz="1600" dirty="0" smtClean="0"/>
              <a:t>http://upload.wikimedia.org/wikipedia/commons/thumb/3/3d/Roesti.jpg/800px-Roesti.jpg</a:t>
            </a:r>
          </a:p>
          <a:p>
            <a:r>
              <a:rPr lang="cs-CZ" sz="1600" dirty="0" smtClean="0"/>
              <a:t>http://upload.wikimedia.org/wikipedia/commons/thumb/1/16/Rivella2.JPG/222px-Rivella2.JPG</a:t>
            </a:r>
          </a:p>
          <a:p>
            <a:r>
              <a:rPr lang="cs-CZ" sz="1600" dirty="0" smtClean="0"/>
              <a:t>http://upload.wikimedia.org/wikipedia/commons/thumb/a/aa/Jar-and-Cup-Ovaltine-2006.jpg/636px-Jar-and-Cup-Ovaltine-2006.jpg</a:t>
            </a:r>
          </a:p>
          <a:p>
            <a:r>
              <a:rPr lang="cs-CZ" sz="1600" dirty="0" smtClean="0"/>
              <a:t>http://upload.wikimedia.org/wikipedia/commons/thumb/0/08/GothardRailTunnel.jpg/800px-GothardRailTunnel.jpg</a:t>
            </a:r>
          </a:p>
          <a:p>
            <a:r>
              <a:rPr lang="cs-CZ" sz="1600" dirty="0" smtClean="0"/>
              <a:t>http://upload.wikimedia.org/wikipedia/commons/thumb/f/f3/Flag_of_Switzerland.svg/600px-Flag_of_Switzerland.svg.png</a:t>
            </a:r>
          </a:p>
          <a:p>
            <a:r>
              <a:rPr lang="cs-CZ" sz="1600" dirty="0" smtClean="0"/>
              <a:t>http://upload.wikimedia.org/wikipedia/commons/thumb/4/48/Bircher-Benner_Bad_Homburg_Bust.jpg/450px-Bircher-Benner_Bad_Homburg_Bust.jpg</a:t>
            </a:r>
          </a:p>
          <a:p>
            <a:r>
              <a:rPr lang="cs-CZ" sz="1600" smtClean="0"/>
              <a:t>http://upload.wikimedia.org/wikipedia/commons/thumb/c/c0/Muesli.jpg/626px-Muesli.jpg</a:t>
            </a:r>
            <a:endParaRPr lang="cs-CZ" sz="16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34064" cy="2002234"/>
          </a:xfrm>
        </p:spPr>
        <p:txBody>
          <a:bodyPr>
            <a:noAutofit/>
          </a:bodyPr>
          <a:lstStyle/>
          <a:p>
            <a:pPr algn="ctr"/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SADA č. 15 </a:t>
            </a:r>
            <a:b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Identifikátor: VY_32_INOVACE_NJ.8.297</a:t>
            </a:r>
            <a:b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Vzdělávací oblast: Jazyk a jazyková komunikace</a:t>
            </a:r>
            <a:b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n w="50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Vyučovací předmět: Německý jazyk</a:t>
            </a:r>
            <a:endParaRPr lang="cs-CZ" sz="1600" dirty="0">
              <a:ln w="500"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Název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Die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Schweiz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Interessante</a:t>
            </a:r>
            <a:endParaRPr lang="cs-CZ" sz="4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Anotace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Tento DUM lze využít k prezentaci zajímavostí o Švýcarsku. 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Rozsah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20 minut</a:t>
            </a:r>
          </a:p>
          <a:p>
            <a:pPr>
              <a:buNone/>
            </a:pPr>
            <a:r>
              <a:rPr lang="cs-CZ" sz="4900" dirty="0" smtClean="0">
                <a:latin typeface="Arial" pitchFamily="34" charset="0"/>
                <a:cs typeface="Arial" pitchFamily="34" charset="0"/>
              </a:rPr>
              <a:t>Pro prezentaci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DUMu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 je nutný následující software: Microsoft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 Point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Klíčová slova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Schweiz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, Industrie,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Landwirtschaft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Küche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cs-CZ" sz="4900" dirty="0" err="1" smtClean="0">
                <a:latin typeface="Arial" pitchFamily="34" charset="0"/>
                <a:cs typeface="Arial" pitchFamily="34" charset="0"/>
              </a:rPr>
              <a:t>Getränke</a:t>
            </a:r>
            <a:endParaRPr lang="cs-CZ" sz="4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Ročník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8.</a:t>
            </a:r>
          </a:p>
          <a:p>
            <a:pPr>
              <a:buNone/>
            </a:pPr>
            <a:endParaRPr lang="cs-CZ" sz="4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900" dirty="0" smtClean="0"/>
              <a:t> 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Vzdělávací materiál vytvořen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30.10.2013 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Ověření ve výuce</a:t>
            </a:r>
            <a:endParaRPr lang="cs-CZ" sz="4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Třída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VIII.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Datum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11.11.2013</a:t>
            </a:r>
          </a:p>
          <a:p>
            <a:pPr>
              <a:buNone/>
            </a:pP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Vyučující</a:t>
            </a:r>
            <a:r>
              <a:rPr lang="cs-CZ" sz="49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C00000"/>
                </a:solidFill>
              </a:rPr>
              <a:t>- </a:t>
            </a:r>
            <a:r>
              <a:rPr lang="cs-CZ" sz="4800" dirty="0" err="1" smtClean="0">
                <a:solidFill>
                  <a:srgbClr val="C00000"/>
                </a:solidFill>
              </a:rPr>
              <a:t>das</a:t>
            </a:r>
            <a:r>
              <a:rPr lang="cs-CZ" sz="4800" dirty="0" smtClean="0">
                <a:solidFill>
                  <a:srgbClr val="C00000"/>
                </a:solidFill>
              </a:rPr>
              <a:t> </a:t>
            </a:r>
            <a:r>
              <a:rPr lang="cs-CZ" sz="4800" dirty="0" err="1" smtClean="0">
                <a:solidFill>
                  <a:srgbClr val="C00000"/>
                </a:solidFill>
              </a:rPr>
              <a:t>Interessante</a:t>
            </a:r>
            <a:endParaRPr lang="cs-CZ" sz="4800" dirty="0" smtClean="0">
              <a:solidFill>
                <a:srgbClr val="C00000"/>
              </a:solidFill>
            </a:endParaRPr>
          </a:p>
          <a:p>
            <a:endParaRPr lang="cs-CZ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 err="1" smtClean="0"/>
              <a:t>die</a:t>
            </a:r>
            <a:r>
              <a:rPr lang="cs-CZ" sz="8000" dirty="0" smtClean="0"/>
              <a:t> </a:t>
            </a:r>
            <a:r>
              <a:rPr lang="cs-CZ" sz="8000" dirty="0" err="1" smtClean="0"/>
              <a:t>Schweiz</a:t>
            </a:r>
            <a:endParaRPr lang="cs-CZ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7030A0"/>
                </a:solidFill>
              </a:rPr>
              <a:t>Industrie</a:t>
            </a:r>
            <a:endParaRPr lang="cs-CZ" sz="5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Ausnützung</a:t>
            </a:r>
            <a:r>
              <a:rPr lang="cs-CZ" dirty="0" smtClean="0"/>
              <a:t> der </a:t>
            </a:r>
            <a:r>
              <a:rPr lang="cs-CZ" dirty="0" err="1" smtClean="0"/>
              <a:t>Wasserenergie</a:t>
            </a:r>
            <a:r>
              <a:rPr lang="cs-CZ" dirty="0" smtClean="0"/>
              <a:t> (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Spitze</a:t>
            </a:r>
            <a:r>
              <a:rPr lang="cs-CZ" dirty="0" smtClean="0"/>
              <a:t> </a:t>
            </a:r>
            <a:r>
              <a:rPr lang="cs-CZ" dirty="0" err="1" smtClean="0"/>
              <a:t>unter</a:t>
            </a:r>
            <a:r>
              <a:rPr lang="cs-CZ" dirty="0" smtClean="0"/>
              <a:t> den </a:t>
            </a:r>
            <a:r>
              <a:rPr lang="cs-CZ" dirty="0" err="1" smtClean="0"/>
              <a:t>europäischen</a:t>
            </a:r>
            <a:r>
              <a:rPr lang="cs-CZ" dirty="0" smtClean="0"/>
              <a:t> </a:t>
            </a:r>
            <a:r>
              <a:rPr lang="cs-CZ" dirty="0" err="1" smtClean="0"/>
              <a:t>Ländern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chemische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pfarmazeutische</a:t>
            </a:r>
            <a:r>
              <a:rPr lang="cs-CZ" dirty="0" smtClean="0"/>
              <a:t> Industrie, </a:t>
            </a:r>
            <a:r>
              <a:rPr lang="cs-CZ" dirty="0" err="1" smtClean="0"/>
              <a:t>Lebensmittel</a:t>
            </a:r>
            <a:r>
              <a:rPr lang="cs-CZ" dirty="0" smtClean="0"/>
              <a:t>-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Uhrenindrustrie</a:t>
            </a:r>
            <a:r>
              <a:rPr lang="cs-CZ" dirty="0" smtClean="0"/>
              <a:t>, </a:t>
            </a:r>
            <a:r>
              <a:rPr lang="cs-CZ" dirty="0" err="1" smtClean="0"/>
              <a:t>Meßgeräte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wichtisten</a:t>
            </a:r>
            <a:r>
              <a:rPr lang="cs-CZ" dirty="0" smtClean="0"/>
              <a:t> </a:t>
            </a:r>
            <a:r>
              <a:rPr lang="cs-CZ" dirty="0" err="1" smtClean="0"/>
              <a:t>Exportwaren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Käse</a:t>
            </a:r>
            <a:r>
              <a:rPr lang="cs-CZ" dirty="0" smtClean="0"/>
              <a:t>, </a:t>
            </a:r>
            <a:r>
              <a:rPr lang="cs-CZ" dirty="0" err="1" smtClean="0"/>
              <a:t>Kondensmilch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Schokolade</a:t>
            </a:r>
            <a:r>
              <a:rPr lang="cs-CZ" dirty="0" smtClean="0"/>
              <a:t> (Milka, </a:t>
            </a:r>
            <a:r>
              <a:rPr lang="cs-CZ" dirty="0" err="1" smtClean="0"/>
              <a:t>Toblerone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Suppen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Uhren</a:t>
            </a:r>
            <a:endParaRPr lang="cs-CZ" dirty="0"/>
          </a:p>
        </p:txBody>
      </p:sp>
      <p:pic>
        <p:nvPicPr>
          <p:cNvPr id="1026" name="Picture 2" descr="C:\Documents and Settings\Uzivatel\Local Settings\Temporary Internet Files\Content.IE5\4DJJ6JNI\MP900402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869160"/>
            <a:ext cx="2267744" cy="1700808"/>
          </a:xfrm>
          <a:prstGeom prst="rect">
            <a:avLst/>
          </a:prstGeom>
          <a:noFill/>
        </p:spPr>
      </p:pic>
      <p:pic>
        <p:nvPicPr>
          <p:cNvPr id="1027" name="Picture 3" descr="C:\Documents and Settings\Uzivatel\Local Settings\Temporary Internet Files\Content.IE5\7RM41NLJ\MC9004417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1224136" cy="1224136"/>
          </a:xfrm>
          <a:prstGeom prst="rect">
            <a:avLst/>
          </a:prstGeom>
          <a:noFill/>
        </p:spPr>
      </p:pic>
      <p:pic>
        <p:nvPicPr>
          <p:cNvPr id="1029" name="Picture 5" descr="File:Toblerone B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664296" cy="1775088"/>
          </a:xfrm>
          <a:prstGeom prst="rect">
            <a:avLst/>
          </a:prstGeom>
          <a:noFill/>
        </p:spPr>
      </p:pic>
      <p:pic>
        <p:nvPicPr>
          <p:cNvPr id="1031" name="Picture 7" descr="http://www.kaloricketabulky.cz/fotografie-velka/57f993a9deca3310/milka-cokolada-bunte-kakaolins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8640"/>
            <a:ext cx="3312368" cy="133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err="1" smtClean="0">
                <a:solidFill>
                  <a:srgbClr val="7030A0"/>
                </a:solidFill>
              </a:rPr>
              <a:t>Landwirtschaft</a:t>
            </a:r>
            <a:endParaRPr lang="cs-CZ" sz="5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 in den </a:t>
            </a:r>
            <a:r>
              <a:rPr lang="cs-CZ" sz="2800" dirty="0" err="1" smtClean="0"/>
              <a:t>gebirgigen</a:t>
            </a:r>
            <a:r>
              <a:rPr lang="cs-CZ" sz="2800" dirty="0" smtClean="0"/>
              <a:t> </a:t>
            </a:r>
            <a:r>
              <a:rPr lang="cs-CZ" sz="2800" dirty="0" err="1" smtClean="0"/>
              <a:t>Regionen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Viezucht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Milchwirtschaft</a:t>
            </a:r>
            <a:endParaRPr lang="cs-CZ" sz="2800" dirty="0" smtClean="0"/>
          </a:p>
          <a:p>
            <a:r>
              <a:rPr lang="cs-CZ" sz="2800" dirty="0" err="1" smtClean="0"/>
              <a:t>Mittelland</a:t>
            </a:r>
            <a:r>
              <a:rPr lang="cs-CZ" sz="2800" dirty="0" smtClean="0"/>
              <a:t> –</a:t>
            </a:r>
            <a:r>
              <a:rPr lang="cs-CZ" sz="2800" dirty="0" err="1" smtClean="0"/>
              <a:t>Getreide</a:t>
            </a:r>
            <a:r>
              <a:rPr lang="cs-CZ" sz="2800" dirty="0" smtClean="0"/>
              <a:t>,</a:t>
            </a:r>
            <a:r>
              <a:rPr lang="cs-CZ" sz="2800" dirty="0" err="1" smtClean="0"/>
              <a:t>Kartoffel</a:t>
            </a:r>
            <a:r>
              <a:rPr lang="cs-CZ" sz="2800" dirty="0" smtClean="0"/>
              <a:t>,</a:t>
            </a:r>
            <a:r>
              <a:rPr lang="cs-CZ" sz="2800" dirty="0" err="1" smtClean="0"/>
              <a:t>Rübenanbau</a:t>
            </a:r>
            <a:endParaRPr lang="cs-CZ" sz="2800" dirty="0" smtClean="0"/>
          </a:p>
          <a:p>
            <a:r>
              <a:rPr lang="cs-CZ" sz="2800" dirty="0" smtClean="0"/>
              <a:t>in der </a:t>
            </a:r>
            <a:r>
              <a:rPr lang="cs-CZ" sz="2800" dirty="0" err="1" smtClean="0"/>
              <a:t>Ostschweiz</a:t>
            </a:r>
            <a:r>
              <a:rPr lang="cs-CZ" sz="2800" dirty="0" smtClean="0"/>
              <a:t> – </a:t>
            </a:r>
            <a:r>
              <a:rPr lang="cs-CZ" sz="2800" dirty="0" err="1" smtClean="0"/>
              <a:t>Obst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 </a:t>
            </a:r>
            <a:r>
              <a:rPr lang="cs-CZ" sz="2800" dirty="0" err="1" smtClean="0"/>
              <a:t>Weinbau</a:t>
            </a:r>
            <a:endParaRPr lang="cs-CZ" sz="2800" dirty="0" smtClean="0"/>
          </a:p>
        </p:txBody>
      </p:sp>
      <p:pic>
        <p:nvPicPr>
          <p:cNvPr id="18434" name="Picture 2" descr="C:\Documents and Settings\Uzivatel\Local Settings\Temporary Internet Files\Content.IE5\9LOUB340\MP9004031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480704" cy="1659704"/>
          </a:xfrm>
          <a:prstGeom prst="rect">
            <a:avLst/>
          </a:prstGeom>
          <a:noFill/>
        </p:spPr>
      </p:pic>
      <p:pic>
        <p:nvPicPr>
          <p:cNvPr id="18438" name="Picture 6" descr="C:\Documents and Settings\Uzivatel\Local Settings\Temporary Internet Files\Content.IE5\9OBSVDMB\MC9002903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2053867" cy="3429000"/>
          </a:xfrm>
          <a:prstGeom prst="rect">
            <a:avLst/>
          </a:prstGeom>
          <a:noFill/>
        </p:spPr>
      </p:pic>
      <p:pic>
        <p:nvPicPr>
          <p:cNvPr id="18443" name="Picture 11" descr="C:\Documents and Settings\Uzivatel\Local Settings\Temporary Internet Files\Content.IE5\9LOUB340\MP9001779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6576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620688"/>
            <a:ext cx="7772400" cy="457200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wertvollsten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schweizerischen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Marken</a:t>
            </a:r>
            <a:r>
              <a:rPr lang="cs-CZ" sz="2800" dirty="0" smtClean="0">
                <a:solidFill>
                  <a:srgbClr val="7030A0"/>
                </a:solidFill>
              </a:rPr>
              <a:t> – Nescafé (</a:t>
            </a:r>
            <a:r>
              <a:rPr lang="cs-CZ" sz="2800" dirty="0" err="1" smtClean="0">
                <a:solidFill>
                  <a:srgbClr val="7030A0"/>
                </a:solidFill>
              </a:rPr>
              <a:t>Nestlé</a:t>
            </a:r>
            <a:r>
              <a:rPr lang="cs-CZ" sz="2800" dirty="0" smtClean="0">
                <a:solidFill>
                  <a:srgbClr val="7030A0"/>
                </a:solidFill>
              </a:rPr>
              <a:t>), </a:t>
            </a:r>
            <a:r>
              <a:rPr lang="cs-CZ" sz="2800" dirty="0" err="1" smtClean="0">
                <a:solidFill>
                  <a:srgbClr val="7030A0"/>
                </a:solidFill>
              </a:rPr>
              <a:t>Credit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Swisse</a:t>
            </a:r>
            <a:r>
              <a:rPr lang="cs-CZ" sz="2800" dirty="0" smtClean="0">
                <a:solidFill>
                  <a:srgbClr val="7030A0"/>
                </a:solidFill>
              </a:rPr>
              <a:t>, UBS, </a:t>
            </a:r>
            <a:r>
              <a:rPr lang="cs-CZ" sz="2800" dirty="0" err="1" smtClean="0">
                <a:solidFill>
                  <a:srgbClr val="7030A0"/>
                </a:solidFill>
              </a:rPr>
              <a:t>Zürich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Insurance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Group</a:t>
            </a:r>
            <a:endParaRPr lang="cs-CZ" sz="2800" dirty="0" smtClean="0">
              <a:solidFill>
                <a:srgbClr val="7030A0"/>
              </a:solidFill>
            </a:endParaRPr>
          </a:p>
          <a:p>
            <a:r>
              <a:rPr lang="cs-CZ" sz="2800" dirty="0" err="1" smtClean="0">
                <a:solidFill>
                  <a:srgbClr val="7030A0"/>
                </a:solidFill>
              </a:rPr>
              <a:t>weltbekannt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sind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schweizerischen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Uhren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www.nestleprofessional.com/australia/en/PublishingImages/Black%20Box%20Images/547%20x%20230%20Static%20Images/nesc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988046" cy="2088232"/>
          </a:xfrm>
          <a:prstGeom prst="rect">
            <a:avLst/>
          </a:prstGeom>
          <a:noFill/>
        </p:spPr>
      </p:pic>
      <p:pic>
        <p:nvPicPr>
          <p:cNvPr id="19460" name="Picture 4" descr="File:UBS 299ParkAve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3238500" cy="3238501"/>
          </a:xfrm>
          <a:prstGeom prst="rect">
            <a:avLst/>
          </a:prstGeom>
          <a:noFill/>
        </p:spPr>
      </p:pic>
      <p:pic>
        <p:nvPicPr>
          <p:cNvPr id="19461" name="Picture 5" descr="C:\Documents and Settings\Uzivatel\Local Settings\Temporary Internet Files\Content.IE5\7RM41NLJ\MP9004013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53136"/>
            <a:ext cx="2592288" cy="207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- </a:t>
            </a:r>
            <a:r>
              <a:rPr lang="cs-CZ" dirty="0" err="1" smtClean="0">
                <a:solidFill>
                  <a:srgbClr val="7030A0"/>
                </a:solidFill>
              </a:rPr>
              <a:t>die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schweizerische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Küche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859216" cy="4751040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regional</a:t>
            </a:r>
            <a:r>
              <a:rPr lang="cs-CZ" sz="2000" dirty="0" smtClean="0"/>
              <a:t> </a:t>
            </a:r>
            <a:r>
              <a:rPr lang="cs-CZ" sz="2000" dirty="0" err="1" smtClean="0"/>
              <a:t>sehr</a:t>
            </a:r>
            <a:r>
              <a:rPr lang="cs-CZ" sz="2000" dirty="0" smtClean="0"/>
              <a:t> </a:t>
            </a:r>
            <a:r>
              <a:rPr lang="cs-CZ" sz="2000" dirty="0" err="1" smtClean="0"/>
              <a:t>unterschiedlich</a:t>
            </a:r>
            <a:r>
              <a:rPr lang="cs-CZ" sz="2000" dirty="0" smtClean="0"/>
              <a:t> (</a:t>
            </a:r>
            <a:r>
              <a:rPr lang="cs-CZ" sz="2000" dirty="0" err="1" smtClean="0"/>
              <a:t>Einflüsse</a:t>
            </a:r>
            <a:r>
              <a:rPr lang="cs-CZ" sz="2000" dirty="0" smtClean="0"/>
              <a:t> der </a:t>
            </a:r>
            <a:r>
              <a:rPr lang="cs-CZ" sz="2000" dirty="0" err="1" smtClean="0"/>
              <a:t>deutschen</a:t>
            </a:r>
            <a:r>
              <a:rPr lang="cs-CZ" sz="2000" dirty="0" smtClean="0"/>
              <a:t>, </a:t>
            </a:r>
            <a:r>
              <a:rPr lang="cs-CZ" sz="2000" dirty="0" err="1" smtClean="0"/>
              <a:t>französischen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nordstalienischen</a:t>
            </a:r>
            <a:r>
              <a:rPr lang="cs-CZ" sz="2000" dirty="0" smtClean="0"/>
              <a:t> </a:t>
            </a:r>
            <a:r>
              <a:rPr lang="cs-CZ" sz="2000" dirty="0" err="1" smtClean="0"/>
              <a:t>Küche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zu</a:t>
            </a:r>
            <a:r>
              <a:rPr lang="cs-CZ" sz="2000" dirty="0" smtClean="0"/>
              <a:t> den </a:t>
            </a:r>
            <a:r>
              <a:rPr lang="cs-CZ" sz="2000" dirty="0" err="1" smtClean="0"/>
              <a:t>typischen</a:t>
            </a:r>
            <a:r>
              <a:rPr lang="cs-CZ" sz="2000" dirty="0" smtClean="0"/>
              <a:t> </a:t>
            </a:r>
            <a:r>
              <a:rPr lang="cs-CZ" sz="2000" dirty="0" err="1" smtClean="0"/>
              <a:t>Gerichten</a:t>
            </a:r>
            <a:r>
              <a:rPr lang="cs-CZ" sz="2000" dirty="0" smtClean="0"/>
              <a:t> </a:t>
            </a:r>
            <a:r>
              <a:rPr lang="cs-CZ" sz="2000" dirty="0" err="1" smtClean="0"/>
              <a:t>gehören</a:t>
            </a:r>
            <a:r>
              <a:rPr lang="cs-CZ" sz="2000" dirty="0" smtClean="0"/>
              <a:t>:</a:t>
            </a:r>
          </a:p>
          <a:p>
            <a:pPr>
              <a:buNone/>
            </a:pPr>
            <a:r>
              <a:rPr lang="cs-CZ" sz="2000" dirty="0" smtClean="0"/>
              <a:t> -</a:t>
            </a:r>
            <a:r>
              <a:rPr lang="cs-CZ" sz="2000" dirty="0" err="1" smtClean="0"/>
              <a:t>Käsenfondue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- Raclette (</a:t>
            </a:r>
            <a:r>
              <a:rPr lang="cs-CZ" sz="2000" dirty="0" err="1" smtClean="0"/>
              <a:t>aus</a:t>
            </a:r>
            <a:r>
              <a:rPr lang="cs-CZ" sz="2000" dirty="0" smtClean="0"/>
              <a:t> der </a:t>
            </a:r>
            <a:r>
              <a:rPr lang="cs-CZ" sz="2000" dirty="0" err="1" smtClean="0"/>
              <a:t>geschmolzenen</a:t>
            </a:r>
            <a:r>
              <a:rPr lang="cs-CZ" sz="2000" dirty="0" smtClean="0"/>
              <a:t> </a:t>
            </a:r>
            <a:r>
              <a:rPr lang="cs-CZ" sz="2000" dirty="0" err="1" smtClean="0"/>
              <a:t>Käse</a:t>
            </a:r>
            <a:r>
              <a:rPr lang="cs-CZ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 - </a:t>
            </a:r>
            <a:r>
              <a:rPr lang="cs-CZ" sz="2000" dirty="0" err="1" smtClean="0"/>
              <a:t>Älplermagronen</a:t>
            </a:r>
            <a:r>
              <a:rPr lang="cs-CZ" sz="2000" dirty="0" smtClean="0"/>
              <a:t> (</a:t>
            </a:r>
            <a:r>
              <a:rPr lang="cs-CZ" sz="2000" dirty="0" err="1" smtClean="0"/>
              <a:t>aus</a:t>
            </a:r>
            <a:r>
              <a:rPr lang="cs-CZ" sz="2000" dirty="0" smtClean="0"/>
              <a:t> </a:t>
            </a:r>
            <a:r>
              <a:rPr lang="cs-CZ" sz="2000" dirty="0" err="1" smtClean="0"/>
              <a:t>Teigwaren</a:t>
            </a:r>
            <a:r>
              <a:rPr lang="cs-CZ" sz="2000" dirty="0" smtClean="0"/>
              <a:t>, </a:t>
            </a:r>
            <a:r>
              <a:rPr lang="cs-CZ" sz="2000" dirty="0" err="1" smtClean="0"/>
              <a:t>Kartoffeln</a:t>
            </a:r>
            <a:r>
              <a:rPr lang="cs-CZ" sz="2000" dirty="0" smtClean="0"/>
              <a:t>, </a:t>
            </a:r>
            <a:r>
              <a:rPr lang="cs-CZ" sz="2000" dirty="0" err="1" smtClean="0"/>
              <a:t>Rahm</a:t>
            </a:r>
            <a:r>
              <a:rPr lang="cs-CZ" sz="2000" dirty="0" smtClean="0"/>
              <a:t>, </a:t>
            </a:r>
            <a:r>
              <a:rPr lang="cs-CZ" sz="2000" dirty="0" err="1" smtClean="0"/>
              <a:t>Käse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Zwiebel</a:t>
            </a:r>
            <a:r>
              <a:rPr lang="cs-CZ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 - </a:t>
            </a:r>
            <a:r>
              <a:rPr lang="cs-CZ" sz="2000" dirty="0" err="1" smtClean="0"/>
              <a:t>Rösti</a:t>
            </a:r>
            <a:endParaRPr lang="cs-CZ" sz="2000" dirty="0" smtClean="0"/>
          </a:p>
          <a:p>
            <a:r>
              <a:rPr lang="cs-CZ" sz="2000" dirty="0" err="1" smtClean="0"/>
              <a:t>sehr</a:t>
            </a:r>
            <a:r>
              <a:rPr lang="cs-CZ" sz="2000" dirty="0" smtClean="0"/>
              <a:t> </a:t>
            </a:r>
            <a:r>
              <a:rPr lang="cs-CZ" sz="2000" dirty="0" err="1" smtClean="0"/>
              <a:t>beliebte</a:t>
            </a:r>
            <a:r>
              <a:rPr lang="cs-CZ" sz="2000" dirty="0" smtClean="0"/>
              <a:t> Produkte </a:t>
            </a:r>
            <a:r>
              <a:rPr lang="cs-CZ" sz="2000" dirty="0" err="1" smtClean="0"/>
              <a:t>sind</a:t>
            </a:r>
            <a:r>
              <a:rPr lang="cs-CZ" sz="2000" dirty="0" smtClean="0"/>
              <a:t> der </a:t>
            </a:r>
            <a:r>
              <a:rPr lang="cs-CZ" sz="2000" dirty="0" err="1" smtClean="0"/>
              <a:t>Käse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Schokolade</a:t>
            </a:r>
            <a:endParaRPr lang="cs-CZ" sz="2000" dirty="0"/>
          </a:p>
        </p:txBody>
      </p:sp>
      <p:pic>
        <p:nvPicPr>
          <p:cNvPr id="20482" name="Picture 2" descr="File:Raclet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908720"/>
            <a:ext cx="1979712" cy="2232248"/>
          </a:xfrm>
          <a:prstGeom prst="rect">
            <a:avLst/>
          </a:prstGeom>
          <a:noFill/>
        </p:spPr>
      </p:pic>
      <p:pic>
        <p:nvPicPr>
          <p:cNvPr id="20484" name="Picture 4" descr="File:Roe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4608512" cy="19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err="1" smtClean="0">
                <a:solidFill>
                  <a:srgbClr val="7030A0"/>
                </a:solidFill>
              </a:rPr>
              <a:t>Getränke</a:t>
            </a:r>
            <a:endParaRPr lang="cs-CZ" sz="4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Süssgetränk</a:t>
            </a:r>
            <a:r>
              <a:rPr lang="cs-CZ" dirty="0" smtClean="0"/>
              <a:t> </a:t>
            </a:r>
            <a:r>
              <a:rPr lang="cs-CZ" dirty="0" err="1" smtClean="0"/>
              <a:t>Rivella</a:t>
            </a:r>
            <a:r>
              <a:rPr lang="cs-CZ" dirty="0" smtClean="0"/>
              <a:t> (</a:t>
            </a:r>
            <a:r>
              <a:rPr lang="cs-CZ" dirty="0" err="1" smtClean="0"/>
              <a:t>alkoholfreies</a:t>
            </a:r>
            <a:r>
              <a:rPr lang="cs-CZ" dirty="0" smtClean="0"/>
              <a:t> </a:t>
            </a:r>
            <a:r>
              <a:rPr lang="cs-CZ" dirty="0" err="1" smtClean="0"/>
              <a:t>Erfrischungsgetränk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Ovomaltine</a:t>
            </a:r>
            <a:r>
              <a:rPr lang="cs-CZ" dirty="0" smtClean="0"/>
              <a:t> –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Instantpulver</a:t>
            </a:r>
            <a:r>
              <a:rPr lang="cs-CZ" dirty="0" smtClean="0"/>
              <a:t> </a:t>
            </a:r>
            <a:r>
              <a:rPr lang="cs-CZ" dirty="0" err="1" smtClean="0"/>
              <a:t>Malzgetränk</a:t>
            </a:r>
            <a:r>
              <a:rPr lang="cs-CZ" dirty="0" smtClean="0"/>
              <a:t> (ohne </a:t>
            </a:r>
            <a:r>
              <a:rPr lang="cs-CZ" dirty="0" err="1" smtClean="0"/>
              <a:t>Haushaltszucker</a:t>
            </a:r>
            <a:r>
              <a:rPr lang="cs-CZ" dirty="0" smtClean="0"/>
              <a:t> – </a:t>
            </a:r>
            <a:r>
              <a:rPr lang="cs-CZ" dirty="0" err="1" smtClean="0"/>
              <a:t>erhältlich</a:t>
            </a:r>
            <a:r>
              <a:rPr lang="cs-CZ" dirty="0" smtClean="0"/>
              <a:t> </a:t>
            </a:r>
            <a:r>
              <a:rPr lang="cs-CZ" dirty="0" err="1" smtClean="0"/>
              <a:t>nur</a:t>
            </a:r>
            <a:r>
              <a:rPr lang="cs-CZ" dirty="0" smtClean="0"/>
              <a:t> in der </a:t>
            </a:r>
            <a:r>
              <a:rPr lang="cs-CZ" dirty="0" err="1" smtClean="0"/>
              <a:t>Schweiz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Wein</a:t>
            </a:r>
            <a:r>
              <a:rPr lang="cs-CZ" dirty="0" smtClean="0"/>
              <a:t> – </a:t>
            </a:r>
            <a:r>
              <a:rPr lang="cs-CZ" dirty="0" err="1" smtClean="0"/>
              <a:t>Weinarten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Chardonnay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Pinot</a:t>
            </a:r>
            <a:r>
              <a:rPr lang="cs-CZ" dirty="0" smtClean="0"/>
              <a:t> </a:t>
            </a:r>
            <a:r>
              <a:rPr lang="cs-CZ" dirty="0" err="1" smtClean="0"/>
              <a:t>Blanc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- </a:t>
            </a:r>
            <a:r>
              <a:rPr lang="cs-CZ" dirty="0" err="1" smtClean="0"/>
              <a:t>Merlot</a:t>
            </a:r>
            <a:r>
              <a:rPr lang="cs-CZ" dirty="0" smtClean="0"/>
              <a:t> </a:t>
            </a:r>
          </a:p>
        </p:txBody>
      </p:sp>
      <p:pic>
        <p:nvPicPr>
          <p:cNvPr id="24578" name="Picture 2" descr="File:Rivel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84984"/>
            <a:ext cx="1225576" cy="3312369"/>
          </a:xfrm>
          <a:prstGeom prst="rect">
            <a:avLst/>
          </a:prstGeom>
          <a:noFill/>
        </p:spPr>
      </p:pic>
      <p:pic>
        <p:nvPicPr>
          <p:cNvPr id="24580" name="Picture 4" descr="File:Jar-and-Cup-Ovaltine-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952328" cy="2785215"/>
          </a:xfrm>
          <a:prstGeom prst="rect">
            <a:avLst/>
          </a:prstGeom>
          <a:noFill/>
        </p:spPr>
      </p:pic>
      <p:pic>
        <p:nvPicPr>
          <p:cNvPr id="24581" name="Picture 5" descr="C:\Documents and Settings\Uzivatel\Local Settings\Temporary Internet Files\Content.IE5\9OBSVDMB\MC90044174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0"/>
            <a:ext cx="2307704" cy="23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dirty="0" err="1" smtClean="0">
                <a:solidFill>
                  <a:srgbClr val="7030A0"/>
                </a:solidFill>
              </a:rPr>
              <a:t>das</a:t>
            </a:r>
            <a:r>
              <a:rPr lang="cs-CZ" sz="4900" dirty="0" smtClean="0">
                <a:solidFill>
                  <a:srgbClr val="7030A0"/>
                </a:solidFill>
              </a:rPr>
              <a:t> </a:t>
            </a:r>
            <a:r>
              <a:rPr lang="cs-CZ" sz="4900" dirty="0" err="1" smtClean="0">
                <a:solidFill>
                  <a:srgbClr val="7030A0"/>
                </a:solidFill>
              </a:rPr>
              <a:t>Interessante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1) St. Gotthard - </a:t>
            </a:r>
            <a:r>
              <a:rPr lang="cs-CZ" dirty="0" err="1" smtClean="0"/>
              <a:t>Tunnel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Scheiteltunnel</a:t>
            </a:r>
            <a:r>
              <a:rPr lang="cs-CZ" dirty="0" smtClean="0"/>
              <a:t>, </a:t>
            </a:r>
            <a:r>
              <a:rPr lang="cs-CZ" dirty="0" err="1" smtClean="0"/>
              <a:t>verläuft</a:t>
            </a:r>
            <a:r>
              <a:rPr lang="cs-CZ" dirty="0" smtClean="0"/>
              <a:t> </a:t>
            </a:r>
            <a:r>
              <a:rPr lang="cs-CZ" dirty="0" err="1" smtClean="0"/>
              <a:t>unter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Sankt</a:t>
            </a:r>
            <a:r>
              <a:rPr lang="cs-CZ" dirty="0" smtClean="0"/>
              <a:t> – Gotthard- </a:t>
            </a:r>
            <a:r>
              <a:rPr lang="cs-CZ" dirty="0" err="1" smtClean="0"/>
              <a:t>Pass</a:t>
            </a:r>
            <a:r>
              <a:rPr lang="cs-CZ" dirty="0" smtClean="0"/>
              <a:t> durch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Gotthardmassiv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(15.003 Meter </a:t>
            </a:r>
            <a:r>
              <a:rPr lang="cs-CZ" dirty="0" err="1" smtClean="0"/>
              <a:t>langer</a:t>
            </a:r>
            <a:r>
              <a:rPr lang="cs-CZ" dirty="0" smtClean="0"/>
              <a:t> </a:t>
            </a:r>
            <a:r>
              <a:rPr lang="cs-CZ" dirty="0" err="1" smtClean="0"/>
              <a:t>Eisenbahntunnel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3554" name="Picture 2" descr="http://upload.wikimedia.org/wikipedia/commons/0/08/GothardRailTun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904656" cy="341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</TotalTime>
  <Words>344</Words>
  <Application>Microsoft Office PowerPoint</Application>
  <PresentationFormat>Předvádění na obrazovce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Snímek 1</vt:lpstr>
      <vt:lpstr>SADA č. 15   Identifikátor: VY_32_INOVACE_NJ.8.297  Vzdělávací oblast: Jazyk a jazyková komunikace  Vyučovací předmět: Německý jazyk</vt:lpstr>
      <vt:lpstr>die Schweiz</vt:lpstr>
      <vt:lpstr>Industrie</vt:lpstr>
      <vt:lpstr>Landwirtschaft</vt:lpstr>
      <vt:lpstr>Snímek 6</vt:lpstr>
      <vt:lpstr>- die schweizerische Küche</vt:lpstr>
      <vt:lpstr>Getränke</vt:lpstr>
      <vt:lpstr>das Interessante 1) St. Gotthard - Tunnel</vt:lpstr>
      <vt:lpstr>2) das  Rote Kreuz</vt:lpstr>
      <vt:lpstr>3) Müesli</vt:lpstr>
      <vt:lpstr>Použité zdroje: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Uzivatel</cp:lastModifiedBy>
  <cp:revision>19</cp:revision>
  <dcterms:created xsi:type="dcterms:W3CDTF">2013-08-01T10:00:10Z</dcterms:created>
  <dcterms:modified xsi:type="dcterms:W3CDTF">2014-08-25T19:32:11Z</dcterms:modified>
</cp:coreProperties>
</file>