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sldIdLst>
    <p:sldId id="257" r:id="rId2"/>
    <p:sldId id="258" r:id="rId3"/>
    <p:sldId id="259" r:id="rId4"/>
    <p:sldId id="286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64" r:id="rId14"/>
    <p:sldId id="266" r:id="rId15"/>
    <p:sldId id="278" r:id="rId16"/>
    <p:sldId id="270" r:id="rId17"/>
    <p:sldId id="271" r:id="rId18"/>
    <p:sldId id="274" r:id="rId19"/>
    <p:sldId id="279" r:id="rId20"/>
    <p:sldId id="284" r:id="rId21"/>
    <p:sldId id="281" r:id="rId22"/>
    <p:sldId id="283" r:id="rId23"/>
    <p:sldId id="285" r:id="rId24"/>
    <p:sldId id="28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D2ED5-3CB0-4F55-B730-AFA4F125C91A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D5D4E-7BFA-4EAA-8AF3-CF1693BD12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2991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5D4E-7BFA-4EAA-8AF3-CF1693BD121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438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015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10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865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CC96-5CD9-4659-AA62-DEB9397F2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139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249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1036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637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0076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17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96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785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498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0350"/>
            <a:ext cx="882650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771775" y="1557338"/>
            <a:ext cx="366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PROJEKT EU - PENÍZE ŠKOLÁM</a:t>
            </a:r>
          </a:p>
        </p:txBody>
      </p:sp>
      <p:graphicFrame>
        <p:nvGraphicFramePr>
          <p:cNvPr id="60500" name="Group 8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80833969"/>
              </p:ext>
            </p:extLst>
          </p:nvPr>
        </p:nvGraphicFramePr>
        <p:xfrm>
          <a:off x="539750" y="2492375"/>
          <a:ext cx="8008938" cy="1582738"/>
        </p:xfrm>
        <a:graphic>
          <a:graphicData uri="http://schemas.openxmlformats.org/drawingml/2006/table">
            <a:tbl>
              <a:tblPr/>
              <a:tblGrid>
                <a:gridCol w="2559050"/>
                <a:gridCol w="5449888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Registrační číslo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CZ.1.07/1.4.00/21.3313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Název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Moderní 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Šablona III/2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Inovace a zkvalitnění výuky prostřednictvím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0" name="Rectangle 88"/>
          <p:cNvSpPr>
            <a:spLocks noChangeArrowheads="1"/>
          </p:cNvSpPr>
          <p:nvPr/>
        </p:nvSpPr>
        <p:spPr bwMode="auto">
          <a:xfrm>
            <a:off x="1387663" y="4320889"/>
            <a:ext cx="6198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 dirty="0">
                <a:latin typeface="Arial" charset="0"/>
                <a:ea typeface="Times New Roman" pitchFamily="18" charset="0"/>
                <a:cs typeface="Arial" charset="0"/>
              </a:rPr>
              <a:t>Tento materiál byl vytvořen v rámci projektu Operačního programu</a:t>
            </a:r>
          </a:p>
          <a:p>
            <a:pPr algn="ctr" eaLnBrk="0" hangingPunct="0"/>
            <a:r>
              <a:rPr lang="cs-CZ" sz="1600" dirty="0">
                <a:latin typeface="Arial" charset="0"/>
                <a:ea typeface="Times New Roman" pitchFamily="18" charset="0"/>
                <a:cs typeface="Arial" charset="0"/>
              </a:rPr>
              <a:t>Vzdělávání pro konkurenceschopnost.</a:t>
            </a:r>
          </a:p>
        </p:txBody>
      </p:sp>
      <p:pic>
        <p:nvPicPr>
          <p:cNvPr id="3091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084763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8446296" cy="6334722"/>
          </a:xfrm>
        </p:spPr>
      </p:pic>
    </p:spTree>
    <p:extLst>
      <p:ext uri="{BB962C8B-B14F-4D97-AF65-F5344CB8AC3E}">
        <p14:creationId xmlns:p14="http://schemas.microsoft.com/office/powerpoint/2010/main" xmlns="" val="11089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b="1" dirty="0" smtClean="0"/>
              <a:t>Mělnický zámek - nádvoří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052736"/>
            <a:ext cx="7560840" cy="567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860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332656"/>
            <a:ext cx="8184909" cy="6138682"/>
          </a:xfrm>
        </p:spPr>
      </p:pic>
    </p:spTree>
    <p:extLst>
      <p:ext uri="{BB962C8B-B14F-4D97-AF65-F5344CB8AC3E}">
        <p14:creationId xmlns:p14="http://schemas.microsoft.com/office/powerpoint/2010/main" xmlns="" val="150951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/>
              <a:t>KOSTEL SV.PETRA A PAVLA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24744"/>
            <a:ext cx="748883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5152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20688"/>
            <a:ext cx="8160906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206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/>
              <a:t>BAROKO A GOTIKA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80728"/>
            <a:ext cx="7560840" cy="5539486"/>
          </a:xfrm>
        </p:spPr>
      </p:pic>
    </p:spTree>
    <p:extLst>
      <p:ext uri="{BB962C8B-B14F-4D97-AF65-F5344CB8AC3E}">
        <p14:creationId xmlns:p14="http://schemas.microsoft.com/office/powerpoint/2010/main" xmlns="" val="210385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MĚLNICKÁ KOSTNICE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96752"/>
            <a:ext cx="7272808" cy="5454606"/>
          </a:xfrm>
        </p:spPr>
      </p:pic>
    </p:spTree>
    <p:extLst>
      <p:ext uri="{BB962C8B-B14F-4D97-AF65-F5344CB8AC3E}">
        <p14:creationId xmlns:p14="http://schemas.microsoft.com/office/powerpoint/2010/main" xmlns="" val="425836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Krypta s kostnicí pod kostelem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(</a:t>
            </a:r>
            <a:r>
              <a:rPr lang="cs-CZ" dirty="0" smtClean="0"/>
              <a:t>jsou zde ostatky asi 15 tisíc lidí)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12776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xmlns="" val="996734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84134"/>
            <a:ext cx="7848872" cy="5886654"/>
          </a:xfrm>
        </p:spPr>
      </p:pic>
    </p:spTree>
    <p:extLst>
      <p:ext uri="{BB962C8B-B14F-4D97-AF65-F5344CB8AC3E}">
        <p14:creationId xmlns:p14="http://schemas.microsoft.com/office/powerpoint/2010/main" xmlns="" val="1300709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Historické náměstí s radnicí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33364"/>
            <a:ext cx="7632848" cy="5724636"/>
          </a:xfrm>
        </p:spPr>
      </p:pic>
    </p:spTree>
    <p:extLst>
      <p:ext uri="{BB962C8B-B14F-4D97-AF65-F5344CB8AC3E}">
        <p14:creationId xmlns:p14="http://schemas.microsoft.com/office/powerpoint/2010/main" xmlns="" val="123889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7"/>
            <a:ext cx="8001000" cy="1440160"/>
          </a:xfrm>
        </p:spPr>
        <p:txBody>
          <a:bodyPr>
            <a:no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SADA č.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VY_32_INOVACE_VL.4.049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Vzdělávací oblast: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Člověk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jeho svět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Vyučovací předmět :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Vlastivěda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001000" cy="2519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Mělník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Mgr. Jana Patková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Anotace: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Tento DUM lze využít k opakování učiva o ČR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„CESTUJEME PO NAŠÍ VLASTI“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Rozsah: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prezentaci 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DUMu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 nutný následující software: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Klíčová slova: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Mělník, Středočeský kraj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Ročník: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552" y="4632464"/>
            <a:ext cx="64087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Vzdělávací materiál vytvořen: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.2. 2014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Ověření ve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výuce: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Třída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IV.A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7.2.2014 </a:t>
            </a: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Vyučující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: Mgr.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Jana Patková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PC\Pictures\exkurze - Mělník 2012\DSC06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88024" y="8560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MĚŠŤANSKÝ DŮM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05796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/>
              <a:t>PRAŽSKÁ BRÁNA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24744"/>
            <a:ext cx="7416824" cy="5562618"/>
          </a:xfrm>
        </p:spPr>
      </p:pic>
    </p:spTree>
    <p:extLst>
      <p:ext uri="{BB962C8B-B14F-4D97-AF65-F5344CB8AC3E}">
        <p14:creationId xmlns:p14="http://schemas.microsoft.com/office/powerpoint/2010/main" xmlns="" val="294504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b="1" dirty="0" smtClean="0"/>
              <a:t>MUZEUM KOČÁRKŮ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PC\Pictures\exkurze - Mělník 2012\DSC06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2297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1235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PC\Pictures\exkurze - Mělník 2012\DSC06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817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zdroje: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brázky – vlastní zdroje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08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MĚLNÍK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STŘEDOČESKÝ KRAJ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okresní město /30 km od Prahy/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Polabská nížina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leží na pravém břehu řeky Labe naproti ústí řeky Vltavy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h</a:t>
            </a:r>
            <a:r>
              <a:rPr lang="cs-CZ" b="1" dirty="0" smtClean="0"/>
              <a:t>istorické centru je obtékáno potokem Pšovkou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sídlení již od neolitu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v oblasti Mělnicka se odehrávají některé historické romány Eduarda </a:t>
            </a:r>
            <a:r>
              <a:rPr lang="cs-CZ" b="1" dirty="0" err="1" smtClean="0"/>
              <a:t>Štorcha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v 9. a 10. století centrum slovanského kmene PŠOVANŮ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zajímavosti: MUZEUM KOČÁRKŮ A VINAŘSTVÍ</a:t>
            </a:r>
          </a:p>
          <a:p>
            <a:endParaRPr lang="cs-CZ" b="1" dirty="0" smtClean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3487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PC\Pictures\exkurze - Mělník 2012\DSC06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27" y="332656"/>
            <a:ext cx="8514351" cy="677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941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54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Pohled do okolí - HORA ŘÍP v pozadí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52736"/>
            <a:ext cx="8208912" cy="5346594"/>
          </a:xfrm>
        </p:spPr>
      </p:pic>
    </p:spTree>
    <p:extLst>
      <p:ext uri="{BB962C8B-B14F-4D97-AF65-F5344CB8AC3E}">
        <p14:creationId xmlns:p14="http://schemas.microsoft.com/office/powerpoint/2010/main" xmlns="" val="149029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SOUTOK LABE S VLTAVOU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36712"/>
            <a:ext cx="7704856" cy="5778642"/>
          </a:xfrm>
        </p:spPr>
      </p:pic>
    </p:spTree>
    <p:extLst>
      <p:ext uri="{BB962C8B-B14F-4D97-AF65-F5344CB8AC3E}">
        <p14:creationId xmlns:p14="http://schemas.microsoft.com/office/powerpoint/2010/main" xmlns="" val="3849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8290868" cy="6110139"/>
          </a:xfrm>
        </p:spPr>
      </p:pic>
    </p:spTree>
    <p:extLst>
      <p:ext uri="{BB962C8B-B14F-4D97-AF65-F5344CB8AC3E}">
        <p14:creationId xmlns:p14="http://schemas.microsoft.com/office/powerpoint/2010/main" xmlns="" val="67577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Historická část města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24744"/>
            <a:ext cx="7560840" cy="5491484"/>
          </a:xfrm>
        </p:spPr>
      </p:pic>
    </p:spTree>
    <p:extLst>
      <p:ext uri="{BB962C8B-B14F-4D97-AF65-F5344CB8AC3E}">
        <p14:creationId xmlns:p14="http://schemas.microsoft.com/office/powerpoint/2010/main" xmlns="" val="1908871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170</Words>
  <Application>Microsoft Office PowerPoint</Application>
  <PresentationFormat>Předvádění na obrazovce (4:3)</PresentationFormat>
  <Paragraphs>49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Snímek 1</vt:lpstr>
      <vt:lpstr>SADA č. 3 Identifikátor: VY_32_INOVACE_VL.4.049 Vzdělávací oblast: Člověk a jeho svět Vyučovací předmět : Vlastivěda </vt:lpstr>
      <vt:lpstr>MĚLNÍK</vt:lpstr>
      <vt:lpstr>Snímek 4</vt:lpstr>
      <vt:lpstr>Snímek 5</vt:lpstr>
      <vt:lpstr>Pohled do okolí - HORA ŘÍP v pozadí</vt:lpstr>
      <vt:lpstr>SOUTOK LABE S VLTAVOU</vt:lpstr>
      <vt:lpstr>Snímek 8</vt:lpstr>
      <vt:lpstr>Historická část města</vt:lpstr>
      <vt:lpstr>Snímek 10</vt:lpstr>
      <vt:lpstr>Mělnický zámek - nádvoří </vt:lpstr>
      <vt:lpstr>Snímek 12</vt:lpstr>
      <vt:lpstr>KOSTEL SV.PETRA A PAVLA</vt:lpstr>
      <vt:lpstr>Snímek 14</vt:lpstr>
      <vt:lpstr>BAROKO A GOTIKA</vt:lpstr>
      <vt:lpstr>MĚLNICKÁ KOSTNICE</vt:lpstr>
      <vt:lpstr>Krypta s kostnicí pod kostelem (jsou zde ostatky asi 15 tisíc lidí)</vt:lpstr>
      <vt:lpstr>Snímek 18</vt:lpstr>
      <vt:lpstr>Historické náměstí s radnicí</vt:lpstr>
      <vt:lpstr>Snímek 20</vt:lpstr>
      <vt:lpstr>PRAŽSKÁ BRÁNA</vt:lpstr>
      <vt:lpstr>MUZEUM KOČÁRKŮ </vt:lpstr>
      <vt:lpstr>Snímek 23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Uzivatel1</dc:creator>
  <cp:lastModifiedBy>Uzivatel1</cp:lastModifiedBy>
  <cp:revision>44</cp:revision>
  <dcterms:created xsi:type="dcterms:W3CDTF">2012-05-22T12:32:16Z</dcterms:created>
  <dcterms:modified xsi:type="dcterms:W3CDTF">2014-08-25T08:26:23Z</dcterms:modified>
</cp:coreProperties>
</file>