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84" r:id="rId2"/>
    <p:sldId id="285" r:id="rId3"/>
    <p:sldId id="256" r:id="rId4"/>
    <p:sldId id="257" r:id="rId5"/>
    <p:sldId id="258" r:id="rId6"/>
    <p:sldId id="259" r:id="rId7"/>
    <p:sldId id="260" r:id="rId8"/>
    <p:sldId id="270" r:id="rId9"/>
    <p:sldId id="261" r:id="rId10"/>
    <p:sldId id="262" r:id="rId11"/>
    <p:sldId id="263" r:id="rId12"/>
    <p:sldId id="280" r:id="rId13"/>
    <p:sldId id="264" r:id="rId14"/>
    <p:sldId id="281" r:id="rId15"/>
    <p:sldId id="265" r:id="rId16"/>
    <p:sldId id="282" r:id="rId17"/>
    <p:sldId id="266" r:id="rId18"/>
    <p:sldId id="274" r:id="rId19"/>
    <p:sldId id="267" r:id="rId20"/>
    <p:sldId id="268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DDB44-8A8F-4142-A670-D09CEFE5AD44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37CF8-C3AA-461E-9334-04912B323E5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37CF8-C3AA-461E-9334-04912B323E59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32B0-9C7B-4BA1-8F36-8D0D62E5E3C3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793F-269B-4B39-92BA-DD14EFE139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32B0-9C7B-4BA1-8F36-8D0D62E5E3C3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793F-269B-4B39-92BA-DD14EFE139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32B0-9C7B-4BA1-8F36-8D0D62E5E3C3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793F-269B-4B39-92BA-DD14EFE139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32B0-9C7B-4BA1-8F36-8D0D62E5E3C3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793F-269B-4B39-92BA-DD14EFE139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32B0-9C7B-4BA1-8F36-8D0D62E5E3C3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793F-269B-4B39-92BA-DD14EFE139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32B0-9C7B-4BA1-8F36-8D0D62E5E3C3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793F-269B-4B39-92BA-DD14EFE139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32B0-9C7B-4BA1-8F36-8D0D62E5E3C3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793F-269B-4B39-92BA-DD14EFE139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32B0-9C7B-4BA1-8F36-8D0D62E5E3C3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793F-269B-4B39-92BA-DD14EFE139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32B0-9C7B-4BA1-8F36-8D0D62E5E3C3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793F-269B-4B39-92BA-DD14EFE139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32B0-9C7B-4BA1-8F36-8D0D62E5E3C3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793F-269B-4B39-92BA-DD14EFE139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32B0-9C7B-4BA1-8F36-8D0D62E5E3C3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4793F-269B-4B39-92BA-DD14EFE139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F32B0-9C7B-4BA1-8F36-8D0D62E5E3C3}" type="datetimeFigureOut">
              <a:rPr lang="cs-CZ" smtClean="0"/>
              <a:pPr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4793F-269B-4B39-92BA-DD14EFE1395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xSM9bXg4CQ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9GHu4NStNH4" TargetMode="External"/><Relationship Id="rId4" Type="http://schemas.openxmlformats.org/officeDocument/2006/relationships/hyperlink" Target="http://www.youtube.com/watch?v=rIiDWlQJj0Q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dum prvni stra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70290"/>
            <a:ext cx="5616622" cy="6571078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Boj na 3 frontách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Západní</a:t>
            </a:r>
          </a:p>
          <a:p>
            <a:endParaRPr lang="cs-CZ" sz="4000" dirty="0" smtClean="0"/>
          </a:p>
          <a:p>
            <a:r>
              <a:rPr lang="cs-CZ" sz="4000" dirty="0" smtClean="0"/>
              <a:t>Východní</a:t>
            </a:r>
          </a:p>
          <a:p>
            <a:endParaRPr lang="cs-CZ" sz="4000" dirty="0" smtClean="0"/>
          </a:p>
          <a:p>
            <a:r>
              <a:rPr lang="cs-CZ" sz="4000" dirty="0" smtClean="0"/>
              <a:t>Srbská</a:t>
            </a:r>
            <a:endParaRPr lang="cs-CZ" sz="4000" dirty="0"/>
          </a:p>
        </p:txBody>
      </p:sp>
      <p:pic>
        <p:nvPicPr>
          <p:cNvPr id="4" name="Obrázek 3" descr="zakop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1700808"/>
            <a:ext cx="4909637" cy="36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Západní fronta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6.9- bitva na Marně – zastavení Německého postupu.</a:t>
            </a:r>
          </a:p>
          <a:p>
            <a:r>
              <a:rPr lang="cs-CZ" dirty="0" smtClean="0"/>
              <a:t>Vedla se zde zákopová válka.</a:t>
            </a:r>
          </a:p>
          <a:p>
            <a:r>
              <a:rPr lang="cs-CZ" dirty="0" smtClean="0"/>
              <a:t>1915- Němci použili bojový plyn Yperit, ale vítr ho zavál do vlastních zákopů.</a:t>
            </a:r>
          </a:p>
          <a:p>
            <a:r>
              <a:rPr lang="cs-CZ" dirty="0" smtClean="0"/>
              <a:t>1916 bitva na </a:t>
            </a:r>
            <a:r>
              <a:rPr lang="cs-CZ" dirty="0" err="1" smtClean="0"/>
              <a:t>Sommě</a:t>
            </a:r>
            <a:r>
              <a:rPr lang="cs-CZ" dirty="0" smtClean="0"/>
              <a:t>- Britové používají poprvé tanky.</a:t>
            </a:r>
          </a:p>
          <a:p>
            <a:r>
              <a:rPr lang="cs-CZ" dirty="0" smtClean="0"/>
              <a:t>Německu docházejí zásoby.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tanky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87624" y="260648"/>
            <a:ext cx="6886621" cy="5750329"/>
          </a:xfrm>
        </p:spPr>
      </p:pic>
      <p:sp>
        <p:nvSpPr>
          <p:cNvPr id="5" name="TextovéPole 4"/>
          <p:cNvSpPr txBox="1"/>
          <p:nvPr/>
        </p:nvSpPr>
        <p:spPr>
          <a:xfrm>
            <a:off x="611560" y="609329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První tanky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Východní fronta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Němci zde chtěli porazit Rusko a soustředili zde veškeré snažení.</a:t>
            </a:r>
          </a:p>
          <a:p>
            <a:endParaRPr lang="cs-CZ" sz="3600" dirty="0" smtClean="0"/>
          </a:p>
          <a:p>
            <a:r>
              <a:rPr lang="cs-CZ" sz="3600" dirty="0" smtClean="0"/>
              <a:t>1917-bitva u </a:t>
            </a:r>
            <a:r>
              <a:rPr lang="cs-CZ" sz="3600" dirty="0" err="1" smtClean="0"/>
              <a:t>Zborova</a:t>
            </a:r>
            <a:r>
              <a:rPr lang="cs-CZ" sz="3600" dirty="0" smtClean="0"/>
              <a:t>- do bitvy se zapojili i čeští legionáři na straně Ruska.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legionari-uniformy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59632" y="476672"/>
            <a:ext cx="6192688" cy="4991307"/>
          </a:xfrm>
        </p:spPr>
      </p:pic>
      <p:sp>
        <p:nvSpPr>
          <p:cNvPr id="5" name="TextovéPole 4"/>
          <p:cNvSpPr txBox="1"/>
          <p:nvPr/>
        </p:nvSpPr>
        <p:spPr>
          <a:xfrm>
            <a:off x="827584" y="5805264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Uniformy českých legionářů okresu Frýdlant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Srbská fronta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Rakousko- Uhersko zde mělo velké ztráty a muselo být podporováno Německem.</a:t>
            </a:r>
          </a:p>
          <a:p>
            <a:endParaRPr lang="cs-CZ" sz="3600" dirty="0" smtClean="0"/>
          </a:p>
          <a:p>
            <a:r>
              <a:rPr lang="cs-CZ" sz="3600" dirty="0" smtClean="0"/>
              <a:t>Dardanelská operace- Britové a Francouzi zahájili boje o úžiny Bospor a Dardanely, ale utrpěli velké ztráty.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obr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27584" y="836712"/>
            <a:ext cx="727793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Boje na moři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Ponorková válka</a:t>
            </a:r>
          </a:p>
          <a:p>
            <a:endParaRPr lang="cs-CZ" dirty="0" smtClean="0"/>
          </a:p>
          <a:p>
            <a:r>
              <a:rPr lang="cs-CZ" dirty="0" smtClean="0"/>
              <a:t>Němci se snažili přerušit kontakt spojenců s koloniemi a tak potápěli všechny lodě.</a:t>
            </a:r>
          </a:p>
          <a:p>
            <a:endParaRPr lang="cs-CZ" dirty="0" smtClean="0"/>
          </a:p>
          <a:p>
            <a:r>
              <a:rPr lang="cs-CZ" dirty="0" smtClean="0"/>
              <a:t>Bitva u Jutského poloostrova- Němci chtěli prorazit blokádu, ale neúspěšně.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u-23-01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620688"/>
            <a:ext cx="7939480" cy="52252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1918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létě se začalo s podepisováním mírových smluv.</a:t>
            </a:r>
          </a:p>
          <a:p>
            <a:endParaRPr lang="cs-CZ" dirty="0" smtClean="0"/>
          </a:p>
          <a:p>
            <a:r>
              <a:rPr lang="cs-CZ" dirty="0" smtClean="0"/>
              <a:t>Následně kapitulovalo Turecko,Bulharsko a </a:t>
            </a:r>
            <a:r>
              <a:rPr lang="cs-CZ" dirty="0" err="1" smtClean="0"/>
              <a:t>Rakousko</a:t>
            </a:r>
            <a:r>
              <a:rPr lang="cs-CZ" dirty="0" smtClean="0"/>
              <a:t>-Uhersko.</a:t>
            </a:r>
          </a:p>
          <a:p>
            <a:endParaRPr lang="cs-CZ" dirty="0" smtClean="0"/>
          </a:p>
          <a:p>
            <a:r>
              <a:rPr lang="cs-CZ" dirty="0" smtClean="0"/>
              <a:t>11.11.1918- kapitulace Německa a podepsání míru.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Identifikátor</a:t>
            </a:r>
            <a:r>
              <a:rPr lang="cs-CZ" sz="1800" dirty="0" smtClean="0">
                <a:latin typeface="+mn-lt"/>
                <a:cs typeface="Times New Roman" pitchFamily="18" charset="0"/>
              </a:rPr>
              <a:t>: VY_32_INOVACE_VL.5.148</a:t>
            </a:r>
            <a:br>
              <a:rPr lang="cs-CZ" sz="1800" dirty="0" smtClean="0">
                <a:latin typeface="+mn-lt"/>
                <a:cs typeface="Times New Roman" pitchFamily="18" charset="0"/>
              </a:rPr>
            </a:br>
            <a:r>
              <a:rPr lang="cs-CZ" sz="1000" dirty="0" smtClean="0">
                <a:latin typeface="+mn-lt"/>
                <a:cs typeface="Times New Roman" pitchFamily="18" charset="0"/>
              </a:rPr>
              <a:t/>
            </a:r>
            <a:br>
              <a:rPr lang="cs-CZ" sz="1000" dirty="0" smtClean="0">
                <a:latin typeface="+mn-lt"/>
                <a:cs typeface="Times New Roman" pitchFamily="18" charset="0"/>
              </a:rPr>
            </a:br>
            <a:r>
              <a:rPr lang="cs-CZ" sz="1800" dirty="0" smtClean="0">
                <a:latin typeface="+mn-lt"/>
                <a:cs typeface="Times New Roman" pitchFamily="18" charset="0"/>
              </a:rPr>
              <a:t>SADA č. 8</a:t>
            </a:r>
            <a:br>
              <a:rPr lang="cs-CZ" sz="1800" dirty="0" smtClean="0">
                <a:latin typeface="+mn-lt"/>
                <a:cs typeface="Times New Roman" pitchFamily="18" charset="0"/>
              </a:rPr>
            </a:br>
            <a:endParaRPr lang="cs-CZ" sz="1800" dirty="0">
              <a:latin typeface="+mn-lt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40059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sz="1800" dirty="0" smtClean="0"/>
              <a:t>Vzdělávací oblast:  Člověk a jeho svět</a:t>
            </a:r>
          </a:p>
          <a:p>
            <a:pPr algn="ctr">
              <a:buNone/>
            </a:pPr>
            <a:r>
              <a:rPr lang="cs-CZ" sz="1800" dirty="0" smtClean="0"/>
              <a:t>Vyučovací předmět: </a:t>
            </a:r>
            <a:r>
              <a:rPr lang="cs-CZ" sz="1700" dirty="0" smtClean="0">
                <a:latin typeface="Arial" pitchFamily="34" charset="0"/>
                <a:cs typeface="Arial" pitchFamily="34" charset="0"/>
              </a:rPr>
              <a:t>Vlastivěda</a:t>
            </a:r>
          </a:p>
          <a:p>
            <a:pPr algn="ctr">
              <a:buNone/>
            </a:pPr>
            <a:endParaRPr lang="cs-CZ" sz="1000" dirty="0"/>
          </a:p>
          <a:p>
            <a:pPr>
              <a:buNone/>
            </a:pPr>
            <a:r>
              <a:rPr lang="cs-CZ" sz="1800" b="1" dirty="0" smtClean="0"/>
              <a:t>		Název:  </a:t>
            </a:r>
            <a:r>
              <a:rPr lang="cs-CZ" sz="1800" dirty="0" smtClean="0"/>
              <a:t>1.světová válka</a:t>
            </a:r>
          </a:p>
          <a:p>
            <a:pPr>
              <a:buNone/>
            </a:pPr>
            <a:r>
              <a:rPr lang="cs-CZ" sz="1800" b="1" dirty="0"/>
              <a:t>	</a:t>
            </a:r>
            <a:r>
              <a:rPr lang="cs-CZ" sz="1800" b="1" dirty="0" smtClean="0"/>
              <a:t>	Autor:</a:t>
            </a:r>
            <a:r>
              <a:rPr lang="cs-CZ" sz="1800" dirty="0" smtClean="0"/>
              <a:t> Mgr. Ivana </a:t>
            </a:r>
            <a:r>
              <a:rPr lang="cs-CZ" sz="1800" dirty="0" err="1" smtClean="0"/>
              <a:t>Kočíbová</a:t>
            </a:r>
            <a:endParaRPr lang="cs-CZ" sz="1800" dirty="0" smtClean="0"/>
          </a:p>
          <a:p>
            <a:pPr>
              <a:buNone/>
            </a:pPr>
            <a:r>
              <a:rPr lang="cs-CZ" sz="1800" b="1" dirty="0"/>
              <a:t>	</a:t>
            </a:r>
            <a:r>
              <a:rPr lang="cs-CZ" sz="1800" b="1" dirty="0" smtClean="0"/>
              <a:t>	Anotace: </a:t>
            </a:r>
            <a:r>
              <a:rPr lang="cs-CZ" sz="1800" dirty="0" smtClean="0"/>
              <a:t>tento DUM je určen jako prezentace základních údajů a fotografií </a:t>
            </a:r>
          </a:p>
          <a:p>
            <a:pPr>
              <a:buNone/>
            </a:pPr>
            <a:r>
              <a:rPr lang="cs-CZ" sz="1800" b="1" dirty="0"/>
              <a:t>	</a:t>
            </a:r>
            <a:r>
              <a:rPr lang="cs-CZ" sz="1800" b="1" dirty="0" smtClean="0"/>
              <a:t>	</a:t>
            </a:r>
            <a:r>
              <a:rPr lang="cs-CZ" sz="1800" dirty="0" smtClean="0"/>
              <a:t>k tématu 1.světová válka a seznámení žáků s důležitými fakty. Na dějepisných 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dirty="0" smtClean="0"/>
              <a:t>	mapách si žáci ukazují jednotlivé státy i strategická místa a vyhledávají další   	informace.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dirty="0" smtClean="0"/>
              <a:t>	</a:t>
            </a:r>
            <a:r>
              <a:rPr lang="cs-CZ" sz="1800" b="1" dirty="0" smtClean="0"/>
              <a:t>Rozsah: </a:t>
            </a:r>
            <a:r>
              <a:rPr lang="cs-CZ" sz="1800" dirty="0" smtClean="0"/>
              <a:t> 30 minut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dirty="0" smtClean="0"/>
              <a:t>	Pro prezentaci tohoto </a:t>
            </a:r>
            <a:r>
              <a:rPr lang="cs-CZ" sz="1800" dirty="0" err="1" smtClean="0"/>
              <a:t>DUMu</a:t>
            </a:r>
            <a:r>
              <a:rPr lang="cs-CZ" sz="1800" dirty="0" smtClean="0"/>
              <a:t> je nutný software:  </a:t>
            </a:r>
            <a:r>
              <a:rPr lang="cs-CZ" sz="1800" dirty="0" err="1" smtClean="0"/>
              <a:t>Power</a:t>
            </a:r>
            <a:r>
              <a:rPr lang="cs-CZ" sz="1800" dirty="0" smtClean="0"/>
              <a:t> Point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dirty="0" smtClean="0"/>
              <a:t>	</a:t>
            </a:r>
            <a:r>
              <a:rPr lang="cs-CZ" sz="1800" b="1" dirty="0" smtClean="0"/>
              <a:t>Klíčová slova: </a:t>
            </a:r>
            <a:r>
              <a:rPr lang="cs-CZ" sz="1800" dirty="0" smtClean="0"/>
              <a:t>zákopová válka, bojové fronty, cíle států, následky války</a:t>
            </a:r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dirty="0" smtClean="0"/>
              <a:t>	</a:t>
            </a:r>
            <a:r>
              <a:rPr lang="cs-CZ" sz="1800" b="1" dirty="0" smtClean="0"/>
              <a:t>Ročník:  </a:t>
            </a:r>
            <a:r>
              <a:rPr lang="cs-CZ" sz="1800" dirty="0" smtClean="0"/>
              <a:t>5</a:t>
            </a:r>
          </a:p>
          <a:p>
            <a:pPr>
              <a:buNone/>
            </a:pPr>
            <a:endParaRPr lang="cs-CZ" sz="800" dirty="0"/>
          </a:p>
          <a:p>
            <a:pPr>
              <a:buNone/>
            </a:pPr>
            <a:r>
              <a:rPr lang="cs-CZ" sz="1800" dirty="0" smtClean="0"/>
              <a:t>		</a:t>
            </a:r>
            <a:r>
              <a:rPr lang="cs-CZ" sz="1800" b="1" dirty="0" smtClean="0"/>
              <a:t>Vzdělávací materiál vytvořen:  </a:t>
            </a:r>
            <a:r>
              <a:rPr lang="cs-CZ" sz="1800" dirty="0" smtClean="0"/>
              <a:t>20.11.2013</a:t>
            </a:r>
            <a:endParaRPr lang="cs-CZ" sz="1800" b="1" dirty="0" smtClean="0"/>
          </a:p>
          <a:p>
            <a:pPr>
              <a:buNone/>
            </a:pPr>
            <a:r>
              <a:rPr lang="cs-CZ" sz="1800" b="1" dirty="0"/>
              <a:t>	</a:t>
            </a:r>
            <a:r>
              <a:rPr lang="cs-CZ" sz="1800" b="1" dirty="0" smtClean="0"/>
              <a:t>	Ověření ve výuce: </a:t>
            </a:r>
            <a:r>
              <a:rPr lang="cs-CZ" sz="1800" dirty="0" smtClean="0"/>
              <a:t>29.11.2013</a:t>
            </a:r>
            <a:endParaRPr lang="cs-CZ" sz="1800" b="1" dirty="0" smtClean="0"/>
          </a:p>
          <a:p>
            <a:pPr>
              <a:buNone/>
            </a:pPr>
            <a:r>
              <a:rPr lang="cs-CZ" sz="1800" b="1" dirty="0"/>
              <a:t>	</a:t>
            </a:r>
            <a:r>
              <a:rPr lang="cs-CZ" sz="1800" b="1" dirty="0" smtClean="0"/>
              <a:t>	Třída:  </a:t>
            </a:r>
            <a:r>
              <a:rPr lang="cs-CZ" sz="1800" dirty="0" smtClean="0"/>
              <a:t>V.B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		</a:t>
            </a:r>
            <a:r>
              <a:rPr lang="cs-CZ" sz="1800" b="1" dirty="0" smtClean="0"/>
              <a:t>Vyučující:  </a:t>
            </a:r>
            <a:r>
              <a:rPr lang="cs-CZ" sz="1800" dirty="0" smtClean="0"/>
              <a:t>Mgr. Ivana </a:t>
            </a:r>
            <a:r>
              <a:rPr lang="cs-CZ" sz="1800" dirty="0" err="1" smtClean="0"/>
              <a:t>Kočíbová</a:t>
            </a:r>
            <a:endParaRPr lang="cs-CZ" sz="1800" dirty="0" smtClean="0"/>
          </a:p>
          <a:p>
            <a:pPr>
              <a:buNone/>
            </a:pPr>
            <a:r>
              <a:rPr lang="cs-CZ" sz="1800" dirty="0"/>
              <a:t>	</a:t>
            </a:r>
            <a:r>
              <a:rPr lang="cs-CZ" sz="1800" dirty="0" smtClean="0"/>
              <a:t>	</a:t>
            </a:r>
            <a:endParaRPr lang="cs-CZ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92488"/>
          </a:xfrm>
        </p:spPr>
        <p:txBody>
          <a:bodyPr>
            <a:normAutofit lnSpcReduction="10000"/>
          </a:bodyPr>
          <a:lstStyle/>
          <a:p>
            <a:r>
              <a:rPr lang="cs-CZ" sz="3500" dirty="0" smtClean="0"/>
              <a:t>Německo </a:t>
            </a:r>
            <a:r>
              <a:rPr lang="cs-CZ" dirty="0" smtClean="0"/>
              <a:t>ztratilo kolonie a kolem Německa vzniklo demilitarizační pásmo.</a:t>
            </a:r>
          </a:p>
          <a:p>
            <a:r>
              <a:rPr lang="cs-CZ" dirty="0" smtClean="0"/>
              <a:t>Německu muselo odevzdat všechno vojenské vybavení.</a:t>
            </a:r>
          </a:p>
          <a:p>
            <a:r>
              <a:rPr lang="cs-CZ" dirty="0" err="1" smtClean="0"/>
              <a:t>Rakousko</a:t>
            </a:r>
            <a:r>
              <a:rPr lang="cs-CZ" dirty="0" smtClean="0"/>
              <a:t>-Uhersko se rozpadlo na státy: Československo, Rakousko, Maďarsko a některá území připadla Polsku, Jugoslávii, Rumunsku a Itálii</a:t>
            </a:r>
          </a:p>
          <a:p>
            <a:r>
              <a:rPr lang="cs-CZ" dirty="0" smtClean="0"/>
              <a:t>Byla založena Společnost  národů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3777283"/>
          </a:xfrm>
        </p:spPr>
        <p:txBody>
          <a:bodyPr/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  <a:hlinkClick r:id="rId3"/>
              </a:rPr>
              <a:t>http://www.</a:t>
            </a:r>
            <a:r>
              <a:rPr lang="cs-CZ" sz="1600" dirty="0" err="1" smtClean="0">
                <a:latin typeface="Arial" pitchFamily="34" charset="0"/>
                <a:cs typeface="Arial" pitchFamily="34" charset="0"/>
                <a:hlinkClick r:id="rId3"/>
              </a:rPr>
              <a:t>youtube.com</a:t>
            </a:r>
            <a:r>
              <a:rPr lang="cs-CZ" sz="1600" dirty="0" smtClean="0"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lang="cs-CZ" sz="1600" dirty="0" err="1" smtClean="0">
                <a:latin typeface="Arial" pitchFamily="34" charset="0"/>
                <a:cs typeface="Arial" pitchFamily="34" charset="0"/>
                <a:hlinkClick r:id="rId3"/>
              </a:rPr>
              <a:t>watch</a:t>
            </a:r>
            <a:r>
              <a:rPr lang="cs-CZ" sz="1600" dirty="0" smtClean="0">
                <a:latin typeface="Arial" pitchFamily="34" charset="0"/>
                <a:cs typeface="Arial" pitchFamily="34" charset="0"/>
                <a:hlinkClick r:id="rId3"/>
              </a:rPr>
              <a:t>?v=WxSM9bXg4CQ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  <a:hlinkClick r:id="rId4"/>
              </a:rPr>
              <a:t>http://www.</a:t>
            </a:r>
            <a:r>
              <a:rPr lang="cs-CZ" sz="1600" dirty="0" err="1" smtClean="0">
                <a:latin typeface="Arial" pitchFamily="34" charset="0"/>
                <a:cs typeface="Arial" pitchFamily="34" charset="0"/>
                <a:hlinkClick r:id="rId4"/>
              </a:rPr>
              <a:t>youtube.com</a:t>
            </a:r>
            <a:r>
              <a:rPr lang="cs-CZ" sz="1600" dirty="0" smtClean="0">
                <a:latin typeface="Arial" pitchFamily="34" charset="0"/>
                <a:cs typeface="Arial" pitchFamily="34" charset="0"/>
                <a:hlinkClick r:id="rId4"/>
              </a:rPr>
              <a:t>/</a:t>
            </a:r>
            <a:r>
              <a:rPr lang="cs-CZ" sz="1600" dirty="0" err="1" smtClean="0">
                <a:latin typeface="Arial" pitchFamily="34" charset="0"/>
                <a:cs typeface="Arial" pitchFamily="34" charset="0"/>
                <a:hlinkClick r:id="rId4"/>
              </a:rPr>
              <a:t>watch</a:t>
            </a:r>
            <a:r>
              <a:rPr lang="cs-CZ" sz="1600" dirty="0" smtClean="0">
                <a:latin typeface="Arial" pitchFamily="34" charset="0"/>
                <a:cs typeface="Arial" pitchFamily="34" charset="0"/>
                <a:hlinkClick r:id="rId4"/>
              </a:rPr>
              <a:t>?v=rIiDWlQJj0Q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  <a:hlinkClick r:id="rId5"/>
              </a:rPr>
              <a:t>http://www.</a:t>
            </a:r>
            <a:r>
              <a:rPr lang="cs-CZ" sz="1600" dirty="0" err="1" smtClean="0">
                <a:latin typeface="Arial" pitchFamily="34" charset="0"/>
                <a:cs typeface="Arial" pitchFamily="34" charset="0"/>
                <a:hlinkClick r:id="rId5"/>
              </a:rPr>
              <a:t>youtube.com</a:t>
            </a:r>
            <a:r>
              <a:rPr lang="cs-CZ" sz="1600" dirty="0" smtClean="0">
                <a:latin typeface="Arial" pitchFamily="34" charset="0"/>
                <a:cs typeface="Arial" pitchFamily="34" charset="0"/>
                <a:hlinkClick r:id="rId5"/>
              </a:rPr>
              <a:t>/</a:t>
            </a:r>
            <a:r>
              <a:rPr lang="cs-CZ" sz="1600" dirty="0" err="1" smtClean="0">
                <a:latin typeface="Arial" pitchFamily="34" charset="0"/>
                <a:cs typeface="Arial" pitchFamily="34" charset="0"/>
                <a:hlinkClick r:id="rId5"/>
              </a:rPr>
              <a:t>watch</a:t>
            </a:r>
            <a:r>
              <a:rPr lang="cs-CZ" sz="1600" dirty="0" smtClean="0">
                <a:latin typeface="Arial" pitchFamily="34" charset="0"/>
                <a:cs typeface="Arial" pitchFamily="34" charset="0"/>
                <a:hlinkClick r:id="rId5"/>
              </a:rPr>
              <a:t>?v=9GHu4NStNH4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764704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Použité zdroje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Všechny použité obrázky jsou zdrojem encyklopedie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Wikipedia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Níže uvedené odkazy – vybrané díly z pořadu České televize „Dějiny udatného národa českého“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lar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91887" y="0"/>
            <a:ext cx="596022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ctr">
              <a:buNone/>
            </a:pPr>
            <a:r>
              <a:rPr lang="cs-CZ" sz="4800" dirty="0" smtClean="0"/>
              <a:t>Ve válce se účastnilo více než 34 států</a:t>
            </a:r>
          </a:p>
          <a:p>
            <a:pPr algn="ctr">
              <a:buNone/>
            </a:pPr>
            <a:endParaRPr lang="cs-CZ" sz="4800" dirty="0" smtClean="0"/>
          </a:p>
          <a:p>
            <a:pPr algn="ctr">
              <a:buNone/>
            </a:pPr>
            <a:r>
              <a:rPr lang="cs-CZ" sz="4800" dirty="0" smtClean="0"/>
              <a:t>Říká se jí zákopová válka</a:t>
            </a:r>
          </a:p>
          <a:p>
            <a:pPr algn="ctr">
              <a:buNone/>
            </a:pPr>
            <a:endParaRPr lang="cs-CZ" sz="4800" dirty="0" smtClean="0"/>
          </a:p>
          <a:p>
            <a:pPr algn="ctr">
              <a:buNone/>
            </a:pPr>
            <a:r>
              <a:rPr lang="cs-CZ" sz="4800" dirty="0" smtClean="0"/>
              <a:t>Rozvoj technické výroby</a:t>
            </a:r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států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cs-CZ" sz="4000" dirty="0" smtClean="0"/>
              <a:t>Německo - spojení </a:t>
            </a:r>
            <a:r>
              <a:rPr lang="cs-CZ" sz="4000" dirty="0" err="1" smtClean="0"/>
              <a:t>germánů</a:t>
            </a:r>
            <a:r>
              <a:rPr lang="cs-CZ" sz="4000" dirty="0" smtClean="0"/>
              <a:t> a zničení Francie.</a:t>
            </a:r>
          </a:p>
          <a:p>
            <a:r>
              <a:rPr lang="cs-CZ" sz="4000" dirty="0" smtClean="0"/>
              <a:t>Rakousko -Uhersko- upevnění postavení.</a:t>
            </a:r>
          </a:p>
          <a:p>
            <a:r>
              <a:rPr lang="cs-CZ" sz="4000" dirty="0" smtClean="0"/>
              <a:t>Francie - snaha získat území.</a:t>
            </a:r>
          </a:p>
          <a:p>
            <a:r>
              <a:rPr lang="cs-CZ" sz="4000" dirty="0" smtClean="0"/>
              <a:t>Velká Británie - bojovala, aby ochránila spojence.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28.6.1914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402832" cy="4525963"/>
          </a:xfrm>
        </p:spPr>
        <p:txBody>
          <a:bodyPr/>
          <a:lstStyle/>
          <a:p>
            <a:r>
              <a:rPr lang="cs-CZ" dirty="0" smtClean="0"/>
              <a:t>Atentát na Františka Ferdinanda d´Este v Sarajevu.</a:t>
            </a:r>
          </a:p>
          <a:p>
            <a:r>
              <a:rPr lang="cs-CZ" dirty="0" smtClean="0"/>
              <a:t>Arcivévoda i jeho žena Žofie zemřeli.</a:t>
            </a:r>
          </a:p>
          <a:p>
            <a:r>
              <a:rPr lang="cs-CZ" dirty="0" smtClean="0"/>
              <a:t>Atentátník </a:t>
            </a:r>
            <a:r>
              <a:rPr lang="cs-CZ" dirty="0" err="1" smtClean="0"/>
              <a:t>Gavrilo</a:t>
            </a:r>
            <a:r>
              <a:rPr lang="cs-CZ" dirty="0" smtClean="0"/>
              <a:t> Princip z organizace </a:t>
            </a:r>
            <a:r>
              <a:rPr lang="cs-CZ" dirty="0"/>
              <a:t>Č</a:t>
            </a:r>
            <a:r>
              <a:rPr lang="cs-CZ" dirty="0" smtClean="0"/>
              <a:t>erná ruka.</a:t>
            </a:r>
            <a:endParaRPr lang="cs-CZ" dirty="0"/>
          </a:p>
        </p:txBody>
      </p:sp>
      <p:pic>
        <p:nvPicPr>
          <p:cNvPr id="5" name="Obrázek 4" descr="ferdinand.gi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196752"/>
            <a:ext cx="3677022" cy="5318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28.7.1914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Rakousko - Uhersko vyhlašuje válku Srbsku.</a:t>
            </a:r>
          </a:p>
          <a:p>
            <a:endParaRPr lang="cs-CZ" sz="3600" dirty="0" smtClean="0"/>
          </a:p>
          <a:p>
            <a:r>
              <a:rPr lang="cs-CZ" sz="3600" dirty="0" smtClean="0"/>
              <a:t>Německo mělo plán na dobytí Francie.</a:t>
            </a:r>
          </a:p>
          <a:p>
            <a:endParaRPr lang="cs-CZ" sz="3600" dirty="0" smtClean="0"/>
          </a:p>
          <a:p>
            <a:r>
              <a:rPr lang="cs-CZ" sz="3600" dirty="0" smtClean="0"/>
              <a:t>Začátek války záležel na rychlosti mobilizace jednotlivých států.</a:t>
            </a:r>
          </a:p>
          <a:p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mobiliza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1357312"/>
            <a:ext cx="5943600" cy="41433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115616" y="5733256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Mobilizace – Rakousko - Uhersko.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1.8. – 3.8.1914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Německo vyhlašuje válku Rusku a Francii</a:t>
            </a:r>
          </a:p>
          <a:p>
            <a:endParaRPr lang="cs-CZ" dirty="0" smtClean="0"/>
          </a:p>
          <a:p>
            <a:r>
              <a:rPr lang="cs-CZ" sz="4000" dirty="0" smtClean="0"/>
              <a:t>4.8. 1914 </a:t>
            </a:r>
            <a:r>
              <a:rPr lang="cs-CZ" sz="3600" dirty="0" smtClean="0"/>
              <a:t>vstupuje do války Belgie a Velká Británie.</a:t>
            </a:r>
          </a:p>
          <a:p>
            <a:r>
              <a:rPr lang="cs-CZ" dirty="0" smtClean="0"/>
              <a:t>1917- po neúspěšném vyjednávání vstoupilo do války i USA.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416</Words>
  <Application>Microsoft Office PowerPoint</Application>
  <PresentationFormat>Předvádění na obrazovce (4:3)</PresentationFormat>
  <Paragraphs>108</Paragraphs>
  <Slides>21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Snímek 1</vt:lpstr>
      <vt:lpstr>Identifikátor: VY_32_INOVACE_VL.5.148  SADA č. 8 </vt:lpstr>
      <vt:lpstr>Snímek 3</vt:lpstr>
      <vt:lpstr>Snímek 4</vt:lpstr>
      <vt:lpstr>Cíle států</vt:lpstr>
      <vt:lpstr>28.6.1914</vt:lpstr>
      <vt:lpstr>28.7.1914</vt:lpstr>
      <vt:lpstr>Snímek 8</vt:lpstr>
      <vt:lpstr>1.8. – 3.8.1914</vt:lpstr>
      <vt:lpstr>Boj na 3 frontách</vt:lpstr>
      <vt:lpstr>Západní fronta</vt:lpstr>
      <vt:lpstr>Snímek 12</vt:lpstr>
      <vt:lpstr>Východní fronta</vt:lpstr>
      <vt:lpstr>Snímek 14</vt:lpstr>
      <vt:lpstr>Srbská fronta</vt:lpstr>
      <vt:lpstr>Snímek 16</vt:lpstr>
      <vt:lpstr>Boje na moři</vt:lpstr>
      <vt:lpstr>Snímek 18</vt:lpstr>
      <vt:lpstr>1918</vt:lpstr>
      <vt:lpstr>Následky</vt:lpstr>
      <vt:lpstr>Snímek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Tchibo</dc:creator>
  <cp:lastModifiedBy>Uzivatel1</cp:lastModifiedBy>
  <cp:revision>27</cp:revision>
  <dcterms:created xsi:type="dcterms:W3CDTF">2013-11-21T14:17:53Z</dcterms:created>
  <dcterms:modified xsi:type="dcterms:W3CDTF">2014-03-21T14:07:18Z</dcterms:modified>
</cp:coreProperties>
</file>