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7" r:id="rId2"/>
    <p:sldId id="26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0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60A7C-9EFE-409E-85E3-0E2E5C321CA2}" type="datetimeFigureOut">
              <a:rPr lang="cs-CZ" smtClean="0"/>
              <a:t>23.8.2014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A5E4F-CECE-40BD-A998-A0D954155B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9094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B2C907-37A7-448E-98F0-0ECC0CB926EA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2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5A57-4E6E-4D37-A478-5448B1090E31}" type="datetimeFigureOut">
              <a:rPr lang="cs-CZ" smtClean="0"/>
              <a:t>23.8.2014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A8E4-74C6-4931-A354-DF1C70CFC7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894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5A57-4E6E-4D37-A478-5448B1090E31}" type="datetimeFigureOut">
              <a:rPr lang="cs-CZ" smtClean="0"/>
              <a:t>23.8.2014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A8E4-74C6-4931-A354-DF1C70CFC7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73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5A57-4E6E-4D37-A478-5448B1090E31}" type="datetimeFigureOut">
              <a:rPr lang="cs-CZ" smtClean="0"/>
              <a:t>23.8.2014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A8E4-74C6-4931-A354-DF1C70CFC7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31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5A57-4E6E-4D37-A478-5448B1090E31}" type="datetimeFigureOut">
              <a:rPr lang="cs-CZ" smtClean="0"/>
              <a:t>23.8.2014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A8E4-74C6-4931-A354-DF1C70CFC7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002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5A57-4E6E-4D37-A478-5448B1090E31}" type="datetimeFigureOut">
              <a:rPr lang="cs-CZ" smtClean="0"/>
              <a:t>23.8.2014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A8E4-74C6-4931-A354-DF1C70CFC7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47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5A57-4E6E-4D37-A478-5448B1090E31}" type="datetimeFigureOut">
              <a:rPr lang="cs-CZ" smtClean="0"/>
              <a:t>23.8.2014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A8E4-74C6-4931-A354-DF1C70CFC7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71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5A57-4E6E-4D37-A478-5448B1090E31}" type="datetimeFigureOut">
              <a:rPr lang="cs-CZ" smtClean="0"/>
              <a:t>23.8.2014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A8E4-74C6-4931-A354-DF1C70CFC7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66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5A57-4E6E-4D37-A478-5448B1090E31}" type="datetimeFigureOut">
              <a:rPr lang="cs-CZ" smtClean="0"/>
              <a:t>23.8.2014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A8E4-74C6-4931-A354-DF1C70CFC7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222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5A57-4E6E-4D37-A478-5448B1090E31}" type="datetimeFigureOut">
              <a:rPr lang="cs-CZ" smtClean="0"/>
              <a:t>23.8.2014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A8E4-74C6-4931-A354-DF1C70CFC7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70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5A57-4E6E-4D37-A478-5448B1090E31}" type="datetimeFigureOut">
              <a:rPr lang="cs-CZ" smtClean="0"/>
              <a:t>23.8.2014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A8E4-74C6-4931-A354-DF1C70CFC7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98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5A57-4E6E-4D37-A478-5448B1090E31}" type="datetimeFigureOut">
              <a:rPr lang="cs-CZ" smtClean="0"/>
              <a:t>23.8.2014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6A8E4-74C6-4931-A354-DF1C70CFC7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7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65A57-4E6E-4D37-A478-5448B1090E31}" type="datetimeFigureOut">
              <a:rPr lang="cs-CZ" smtClean="0"/>
              <a:t>23.8.2014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6A8E4-74C6-4931-A354-DF1C70CFC7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362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Dokument_aplikace_Microsoft_Word_97_2003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741480"/>
              </p:ext>
            </p:extLst>
          </p:nvPr>
        </p:nvGraphicFramePr>
        <p:xfrm>
          <a:off x="3635375" y="320675"/>
          <a:ext cx="45275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4" imgW="7206733" imgH="8624625" progId="Word.Document.8">
                  <p:embed/>
                </p:oleObj>
              </mc:Choice>
              <mc:Fallback>
                <p:oleObj name="Document" r:id="rId4" imgW="7206733" imgH="862462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35375" y="320675"/>
                        <a:ext cx="45275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6210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Jihozápadní Evropa – vegetace: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Uzpůsobená podnebí, ostnaté keře, kožovité listy, málo lesů, stromy – pinie, korkový dub, olivovník</a:t>
            </a:r>
          </a:p>
          <a:p>
            <a:pPr marL="0" indent="0">
              <a:buNone/>
            </a:pP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086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Jihozápadní Evropa – obyvatelstvo: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Románské národy</a:t>
            </a:r>
          </a:p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Španělština, italština, portugalština</a:t>
            </a:r>
          </a:p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Zalidnění nerovnoměrné</a:t>
            </a:r>
          </a:p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Většina obyv. žije ve městech (Port.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ejméně)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647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Jihozápadní Evropa – hospodářství: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Členové EU</a:t>
            </a:r>
          </a:p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Nejdůležitější je průmysl</a:t>
            </a:r>
          </a:p>
          <a:p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Ner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suroviny má Španělsko</a:t>
            </a:r>
          </a:p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Nedostatek paliv – dovoz</a:t>
            </a:r>
          </a:p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Zemědělství – rostlinná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výroba:pšenice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kukuřice, olivovník, citrusy, vinná réva</a:t>
            </a:r>
          </a:p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Důležitý mořský rybolov </a:t>
            </a:r>
          </a:p>
          <a:p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010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Jihozápadní Evropa – cestovní ruch: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Velké množství přírodních krás a historických památek</a:t>
            </a:r>
          </a:p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Množství horských středisek (Alpy, Pyreneje)</a:t>
            </a:r>
          </a:p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Množství přímořských letovisek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9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43969" y="844034"/>
            <a:ext cx="826854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Použité zdroje: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Myšlenkové pochody čerpány z: </a:t>
            </a:r>
          </a:p>
          <a:p>
            <a:endParaRPr lang="cs-CZ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BRINKE, Josef a kol.: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Zeměpis Ameriky, Asie a Evropy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1. vydání. Praha: Fortuna, 2005. 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ISBN - 80-7168-820-7</a:t>
            </a:r>
          </a:p>
          <a:p>
            <a:r>
              <a:rPr lang="cs-CZ" sz="16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1383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ChangeArrowheads="1"/>
          </p:cNvSpPr>
          <p:nvPr/>
        </p:nvSpPr>
        <p:spPr bwMode="auto">
          <a:xfrm>
            <a:off x="2727325" y="1154629"/>
            <a:ext cx="606929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latin typeface="Arial" panose="020B0604020202020204" pitchFamily="34" charset="0"/>
              </a:rPr>
              <a:t>                   Identifikátor: </a:t>
            </a:r>
            <a:r>
              <a:rPr lang="cs-CZ" altLang="cs-CZ" sz="1600" dirty="0" smtClean="0">
                <a:latin typeface="Arial" panose="020B0604020202020204" pitchFamily="34" charset="0"/>
              </a:rPr>
              <a:t>VY_32_INOVACE_Z.7.329</a:t>
            </a:r>
            <a:endParaRPr lang="cs-CZ" altLang="cs-CZ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latin typeface="Arial" panose="020B0604020202020204" pitchFamily="34" charset="0"/>
              </a:rPr>
              <a:t>                                           SADA č. 17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latin typeface="Arial" panose="020B0604020202020204" pitchFamily="34" charset="0"/>
              </a:rPr>
              <a:t>                       Vzdělávací oblast: Člověk a příroda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latin typeface="Arial" panose="020B0604020202020204" pitchFamily="34" charset="0"/>
              </a:rPr>
              <a:t>                       Vyučovací předmět: Zeměpis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latin typeface="Arial" panose="020B0604020202020204" pitchFamily="34" charset="0"/>
              </a:rPr>
              <a:t>Název</a:t>
            </a:r>
            <a:r>
              <a:rPr lang="cs-CZ" altLang="cs-CZ" sz="1600" dirty="0">
                <a:latin typeface="Arial" panose="020B0604020202020204" pitchFamily="34" charset="0"/>
              </a:rPr>
              <a:t>:  </a:t>
            </a:r>
            <a:r>
              <a:rPr lang="cs-CZ" altLang="cs-CZ" sz="1600" dirty="0" smtClean="0">
                <a:latin typeface="Arial" panose="020B0604020202020204" pitchFamily="34" charset="0"/>
              </a:rPr>
              <a:t>Oblasti Evropy, jihozápadní Evropa (JZ)</a:t>
            </a:r>
            <a:endParaRPr lang="cs-CZ" altLang="cs-CZ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latin typeface="Arial" panose="020B0604020202020204" pitchFamily="34" charset="0"/>
              </a:rPr>
              <a:t>Autor</a:t>
            </a:r>
            <a:r>
              <a:rPr lang="cs-CZ" altLang="cs-CZ" sz="1600" dirty="0">
                <a:latin typeface="Arial" panose="020B0604020202020204" pitchFamily="34" charset="0"/>
              </a:rPr>
              <a:t>: Mgr. Vladimír </a:t>
            </a:r>
            <a:r>
              <a:rPr lang="cs-CZ" altLang="cs-CZ" sz="1600" dirty="0" err="1">
                <a:latin typeface="Arial" panose="020B0604020202020204" pitchFamily="34" charset="0"/>
              </a:rPr>
              <a:t>Hozda</a:t>
            </a:r>
            <a:endParaRPr lang="cs-CZ" altLang="cs-CZ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latin typeface="Arial" panose="020B0604020202020204" pitchFamily="34" charset="0"/>
              </a:rPr>
              <a:t>Anotace</a:t>
            </a:r>
            <a:r>
              <a:rPr lang="cs-CZ" altLang="cs-CZ" sz="1600" dirty="0">
                <a:latin typeface="Arial" panose="020B0604020202020204" pitchFamily="34" charset="0"/>
              </a:rPr>
              <a:t>: Tento DUM lze využít k </a:t>
            </a:r>
            <a:r>
              <a:rPr lang="cs-CZ" altLang="cs-CZ" sz="1600" dirty="0" smtClean="0">
                <a:latin typeface="Arial" panose="020B0604020202020204" pitchFamily="34" charset="0"/>
              </a:rPr>
              <a:t>výkladu JZ Evropy </a:t>
            </a:r>
            <a:endParaRPr lang="cs-CZ" altLang="cs-CZ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latin typeface="Arial" panose="020B0604020202020204" pitchFamily="34" charset="0"/>
              </a:rPr>
              <a:t>Rozsah</a:t>
            </a:r>
            <a:r>
              <a:rPr lang="cs-CZ" altLang="cs-CZ" sz="1600" dirty="0">
                <a:latin typeface="Arial" panose="020B0604020202020204" pitchFamily="34" charset="0"/>
              </a:rPr>
              <a:t>: 20 minut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latin typeface="Arial" panose="020B0604020202020204" pitchFamily="34" charset="0"/>
              </a:rPr>
              <a:t>Pro prezentaci </a:t>
            </a:r>
            <a:r>
              <a:rPr lang="cs-CZ" altLang="cs-CZ" sz="1600" dirty="0" err="1">
                <a:latin typeface="Arial" panose="020B0604020202020204" pitchFamily="34" charset="0"/>
              </a:rPr>
              <a:t>DUMu</a:t>
            </a:r>
            <a:r>
              <a:rPr lang="cs-CZ" altLang="cs-CZ" sz="1600" dirty="0">
                <a:latin typeface="Arial" panose="020B0604020202020204" pitchFamily="34" charset="0"/>
              </a:rPr>
              <a:t> je nutný následující software:  </a:t>
            </a:r>
            <a:r>
              <a:rPr lang="cs-CZ" altLang="cs-CZ" sz="1600" dirty="0" err="1">
                <a:latin typeface="Arial" panose="020B0604020202020204" pitchFamily="34" charset="0"/>
              </a:rPr>
              <a:t>Power</a:t>
            </a:r>
            <a:r>
              <a:rPr lang="cs-CZ" altLang="cs-CZ" sz="1600" dirty="0">
                <a:latin typeface="Arial" panose="020B0604020202020204" pitchFamily="34" charset="0"/>
              </a:rPr>
              <a:t> Point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latin typeface="Arial" panose="020B0604020202020204" pitchFamily="34" charset="0"/>
              </a:rPr>
              <a:t>Klíčová slova</a:t>
            </a:r>
            <a:r>
              <a:rPr lang="cs-CZ" altLang="cs-CZ" sz="1600" dirty="0">
                <a:latin typeface="Arial" panose="020B0604020202020204" pitchFamily="34" charset="0"/>
              </a:rPr>
              <a:t>: </a:t>
            </a:r>
            <a:r>
              <a:rPr lang="cs-CZ" altLang="cs-CZ" sz="1600" dirty="0" smtClean="0">
                <a:latin typeface="Arial" panose="020B0604020202020204" pitchFamily="34" charset="0"/>
              </a:rPr>
              <a:t>státy JZ Evropy – Itálie, Španělsko, Portugalsko</a:t>
            </a:r>
            <a:endParaRPr lang="cs-CZ" altLang="cs-CZ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latin typeface="Arial" panose="020B0604020202020204" pitchFamily="34" charset="0"/>
              </a:rPr>
              <a:t>Ročník</a:t>
            </a:r>
            <a:r>
              <a:rPr lang="cs-CZ" altLang="cs-CZ" sz="1600" dirty="0">
                <a:latin typeface="Arial" panose="020B0604020202020204" pitchFamily="34" charset="0"/>
              </a:rPr>
              <a:t>: </a:t>
            </a:r>
            <a:r>
              <a:rPr lang="cs-CZ" altLang="cs-CZ" sz="1600" dirty="0" smtClean="0">
                <a:latin typeface="Arial" panose="020B0604020202020204" pitchFamily="34" charset="0"/>
              </a:rPr>
              <a:t>7.</a:t>
            </a:r>
            <a:endParaRPr lang="cs-CZ" altLang="cs-CZ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latin typeface="Arial" panose="020B0604020202020204" pitchFamily="34" charset="0"/>
              </a:rPr>
              <a:t>Vzdělávací materiál vytvořen</a:t>
            </a:r>
            <a:r>
              <a:rPr lang="cs-CZ" altLang="cs-CZ" sz="1600" dirty="0">
                <a:latin typeface="Arial" panose="020B0604020202020204" pitchFamily="34" charset="0"/>
              </a:rPr>
              <a:t>: </a:t>
            </a:r>
            <a:r>
              <a:rPr lang="cs-CZ" altLang="cs-CZ" sz="1600" dirty="0" smtClean="0">
                <a:latin typeface="Arial" panose="020B0604020202020204" pitchFamily="34" charset="0"/>
              </a:rPr>
              <a:t>15.4.2014</a:t>
            </a:r>
            <a:endParaRPr lang="cs-CZ" altLang="cs-CZ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latin typeface="Arial" panose="020B0604020202020204" pitchFamily="34" charset="0"/>
              </a:rPr>
              <a:t>Ověření ve výuce:</a:t>
            </a:r>
            <a:endParaRPr lang="cs-CZ" altLang="cs-CZ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latin typeface="Arial" panose="020B0604020202020204" pitchFamily="34" charset="0"/>
              </a:rPr>
              <a:t>Třída</a:t>
            </a:r>
            <a:r>
              <a:rPr lang="cs-CZ" altLang="cs-CZ" sz="1600" dirty="0">
                <a:latin typeface="Arial" panose="020B0604020202020204" pitchFamily="34" charset="0"/>
              </a:rPr>
              <a:t>: </a:t>
            </a:r>
            <a:r>
              <a:rPr lang="cs-CZ" altLang="cs-CZ" sz="1600" dirty="0" smtClean="0">
                <a:latin typeface="Arial" panose="020B0604020202020204" pitchFamily="34" charset="0"/>
              </a:rPr>
              <a:t>VII</a:t>
            </a:r>
            <a:r>
              <a:rPr lang="cs-CZ" altLang="cs-CZ" sz="1600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latin typeface="Arial" panose="020B0604020202020204" pitchFamily="34" charset="0"/>
              </a:rPr>
              <a:t>Datum</a:t>
            </a:r>
            <a:r>
              <a:rPr lang="cs-CZ" altLang="cs-CZ" sz="1600" dirty="0">
                <a:latin typeface="Arial" panose="020B0604020202020204" pitchFamily="34" charset="0"/>
              </a:rPr>
              <a:t>: </a:t>
            </a:r>
            <a:r>
              <a:rPr lang="cs-CZ" altLang="cs-CZ" sz="1600" dirty="0" smtClean="0">
                <a:latin typeface="Arial" panose="020B0604020202020204" pitchFamily="34" charset="0"/>
              </a:rPr>
              <a:t>23.4.2014</a:t>
            </a:r>
            <a:endParaRPr lang="cs-CZ" altLang="cs-CZ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latin typeface="Arial" panose="020B0604020202020204" pitchFamily="34" charset="0"/>
              </a:rPr>
              <a:t>Vyučující</a:t>
            </a:r>
            <a:r>
              <a:rPr lang="cs-CZ" altLang="cs-CZ" sz="1600" dirty="0">
                <a:latin typeface="Arial" panose="020B0604020202020204" pitchFamily="34" charset="0"/>
              </a:rPr>
              <a:t>: Mgr. Vladimír </a:t>
            </a:r>
            <a:r>
              <a:rPr lang="cs-CZ" altLang="cs-CZ" sz="1600" dirty="0" err="1">
                <a:latin typeface="Arial" panose="020B0604020202020204" pitchFamily="34" charset="0"/>
              </a:rPr>
              <a:t>Hozda</a:t>
            </a:r>
            <a:endParaRPr lang="cs-CZ" altLang="cs-CZ" sz="16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21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6"/>
    </mc:Choice>
    <mc:Fallback xmlns="">
      <p:transition spd="slow" advTm="626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Oblasti Evropy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Jihozápadní</a:t>
            </a:r>
            <a:r>
              <a:rPr lang="cs-CZ" sz="3600" dirty="0" smtClean="0"/>
              <a:t> Evropa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052789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Jihozápadní</a:t>
            </a:r>
            <a:r>
              <a:rPr lang="cs-CZ" dirty="0" smtClean="0"/>
              <a:t> Evropa - státy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Itálie</a:t>
            </a:r>
          </a:p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Španělsko</a:t>
            </a:r>
          </a:p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Portugalsko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114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>
            <a:normAutofit/>
          </a:bodyPr>
          <a:lstStyle/>
          <a:p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Jihozápadní</a:t>
            </a:r>
            <a:r>
              <a:rPr lang="cs-CZ" sz="4400" dirty="0" smtClean="0"/>
              <a:t> Evropa - poloha</a:t>
            </a:r>
            <a:br>
              <a:rPr lang="cs-CZ" sz="4400" dirty="0" smtClean="0"/>
            </a:br>
            <a:endParaRPr lang="cs-CZ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387600"/>
            <a:ext cx="9144000" cy="4064000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Přímořská poloha (Středozemní moře – Itálie + Španělsko)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Přímořská poloha (Atlantik – Portugalsko + Španělsko)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Pyrenejský poloostrov (Španělsko + Portugalsko)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Apeninský poloostrov (Itálie) 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400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Jihozápadní Evropa -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povrch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Pohoří: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Španělsko – Pyreneje (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Pico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de Aneto, 3404 m; Sierra Nevada (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Mulhacén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3478 m; Kanárské ostrovy (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Pico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Telde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3718 m)</a:t>
            </a:r>
          </a:p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Portugalsko –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Serra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Estrela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Estrela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1991 m)</a:t>
            </a:r>
          </a:p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Itálie – Alpy (Monte Bianco 4807), Apeniny (Gran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Sasso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2912 m), Etna 3323 m </a:t>
            </a:r>
          </a:p>
          <a:p>
            <a:endParaRPr lang="cs-CZ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67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Jihozápadní Evropa - povrch: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Nížiny: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Pádská – Itálie</a:t>
            </a:r>
          </a:p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Andaluská – Španělsko</a:t>
            </a:r>
          </a:p>
          <a:p>
            <a:pPr marL="0" indent="0">
              <a:buNone/>
            </a:pPr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Náhorní plošina:</a:t>
            </a:r>
          </a:p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Meseta - Španělsko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547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Jihozápadní Evropa - řeky: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Pád, Tibera – Itálie</a:t>
            </a:r>
          </a:p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Tajo, Ebro – Španělsko</a:t>
            </a:r>
          </a:p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Tejo,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Guadiana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– Portugalsko   </a:t>
            </a:r>
          </a:p>
          <a:p>
            <a:pPr marL="0" indent="0">
              <a:buNone/>
            </a:pPr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Jezera:</a:t>
            </a:r>
          </a:p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Garda, di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Maggiore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- Itálie                             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264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Jihozápadní Evropa – podnebí: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Subtropické, středomořské</a:t>
            </a:r>
          </a:p>
          <a:p>
            <a:pPr marL="0" indent="0">
              <a:buNone/>
            </a:pP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Léta horká a slunečná</a:t>
            </a:r>
          </a:p>
          <a:p>
            <a:pPr marL="0" indent="0">
              <a:buNone/>
            </a:pP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Zimy mírné a deštivé (kromě vysokých hor)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9569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367</Words>
  <Application>Microsoft Office PowerPoint</Application>
  <PresentationFormat>Širokoúhlá obrazovka</PresentationFormat>
  <Paragraphs>72</Paragraphs>
  <Slides>14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Document</vt:lpstr>
      <vt:lpstr>Prezentace aplikace PowerPoint</vt:lpstr>
      <vt:lpstr>Prezentace aplikace PowerPoint</vt:lpstr>
      <vt:lpstr>Oblasti Evropy</vt:lpstr>
      <vt:lpstr>Jihozápadní Evropa - státy </vt:lpstr>
      <vt:lpstr>Jihozápadní Evropa - poloha </vt:lpstr>
      <vt:lpstr>Jihozápadní Evropa - povrch Pohoří:</vt:lpstr>
      <vt:lpstr>Jihozápadní Evropa - povrch: Nížiny:</vt:lpstr>
      <vt:lpstr>Jihozápadní Evropa - řeky: </vt:lpstr>
      <vt:lpstr>Jihozápadní Evropa – podnebí:</vt:lpstr>
      <vt:lpstr>Jihozápadní Evropa – vegetace:</vt:lpstr>
      <vt:lpstr>Jihozápadní Evropa – obyvatelstvo:</vt:lpstr>
      <vt:lpstr>Jihozápadní Evropa – hospodářství:</vt:lpstr>
      <vt:lpstr>Jihozápadní Evropa – cestovní ruch: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Oblasti Evropy</dc:title>
  <dc:creator>lenovo</dc:creator>
  <cp:lastModifiedBy>lenovo</cp:lastModifiedBy>
  <cp:revision>17</cp:revision>
  <dcterms:created xsi:type="dcterms:W3CDTF">2014-04-22T09:13:42Z</dcterms:created>
  <dcterms:modified xsi:type="dcterms:W3CDTF">2014-08-23T08:54:58Z</dcterms:modified>
</cp:coreProperties>
</file>